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402" r:id="rId2"/>
    <p:sldId id="495" r:id="rId3"/>
    <p:sldId id="468" r:id="rId4"/>
    <p:sldId id="454" r:id="rId5"/>
    <p:sldId id="482" r:id="rId6"/>
    <p:sldId id="455" r:id="rId7"/>
    <p:sldId id="424" r:id="rId8"/>
    <p:sldId id="449" r:id="rId9"/>
    <p:sldId id="466" r:id="rId10"/>
    <p:sldId id="457" r:id="rId11"/>
    <p:sldId id="467" r:id="rId12"/>
    <p:sldId id="456" r:id="rId13"/>
    <p:sldId id="469" r:id="rId14"/>
    <p:sldId id="470" r:id="rId15"/>
    <p:sldId id="471" r:id="rId16"/>
    <p:sldId id="458" r:id="rId17"/>
    <p:sldId id="425" r:id="rId18"/>
    <p:sldId id="428" r:id="rId19"/>
    <p:sldId id="459" r:id="rId20"/>
    <p:sldId id="429" r:id="rId21"/>
    <p:sldId id="427" r:id="rId22"/>
    <p:sldId id="450" r:id="rId23"/>
    <p:sldId id="431" r:id="rId24"/>
    <p:sldId id="289" r:id="rId25"/>
    <p:sldId id="460" r:id="rId26"/>
    <p:sldId id="462" r:id="rId27"/>
    <p:sldId id="463" r:id="rId28"/>
    <p:sldId id="441" r:id="rId29"/>
    <p:sldId id="453" r:id="rId30"/>
    <p:sldId id="472" r:id="rId31"/>
    <p:sldId id="473" r:id="rId32"/>
    <p:sldId id="484" r:id="rId33"/>
    <p:sldId id="476" r:id="rId34"/>
    <p:sldId id="500" r:id="rId35"/>
    <p:sldId id="477" r:id="rId36"/>
    <p:sldId id="478" r:id="rId37"/>
    <p:sldId id="497" r:id="rId38"/>
    <p:sldId id="498" r:id="rId39"/>
    <p:sldId id="499" r:id="rId40"/>
    <p:sldId id="491" r:id="rId41"/>
    <p:sldId id="501" r:id="rId42"/>
    <p:sldId id="502" r:id="rId43"/>
    <p:sldId id="503" r:id="rId44"/>
    <p:sldId id="492" r:id="rId45"/>
    <p:sldId id="475" r:id="rId46"/>
    <p:sldId id="490" r:id="rId47"/>
    <p:sldId id="479" r:id="rId48"/>
    <p:sldId id="480" r:id="rId49"/>
    <p:sldId id="481" r:id="rId50"/>
    <p:sldId id="485" r:id="rId51"/>
    <p:sldId id="486" r:id="rId52"/>
    <p:sldId id="487" r:id="rId53"/>
    <p:sldId id="488" r:id="rId54"/>
    <p:sldId id="489" r:id="rId55"/>
    <p:sldId id="483" r:id="rId56"/>
    <p:sldId id="493" r:id="rId57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iktor" initials="V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9900"/>
    <a:srgbClr val="C0C0C0"/>
    <a:srgbClr val="FF0000"/>
    <a:srgbClr val="FFCC00"/>
    <a:srgbClr val="0066FF"/>
    <a:srgbClr val="00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61" autoAdjust="0"/>
    <p:restoredTop sz="94660"/>
  </p:normalViewPr>
  <p:slideViewPr>
    <p:cSldViewPr>
      <p:cViewPr varScale="1">
        <p:scale>
          <a:sx n="47" d="100"/>
          <a:sy n="47" d="100"/>
        </p:scale>
        <p:origin x="53" y="792"/>
      </p:cViewPr>
      <p:guideLst>
        <p:guide orient="horz" pos="211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0-05-12T12:09:06.140" idx="1">
    <p:pos x="5661" y="1310"/>
    <p:text>1884 Fr.S.415
	David Dürksen (-1910),
	Jakob Reimer (),
	Peter Bergmann () 
1887 	Jakob Wiens (1857-1930) Memrik
1912 	Jakob Töws (-1938) Gerhard Thiessen ()
1916 	Johannes Fast (1886-1981)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54080A4-55C6-4D4B-84E3-9940241D65A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88110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3039AB5-6185-464D-A950-E78459F67F2E}" type="slidenum">
              <a:rPr lang="de-DE" altLang="de-DE" smtClean="0"/>
              <a:pPr eaLnBrk="1" hangingPunct="1"/>
              <a:t>1</a:t>
            </a:fld>
            <a:endParaRPr lang="de-DE" altLang="de-DE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121BDBCC-D331-4802-8FB3-15866D642530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FBAAB0D2-B6C2-4DEA-A808-AD7F378903EF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3BE8A0E2-5FF1-4304-A23B-B3957896A01D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4B3F8AE-FC17-4500-8443-DDFE5A1BB945}" type="slidenum">
              <a:rPr lang="de-DE" altLang="de-DE" smtClean="0"/>
              <a:pPr eaLnBrk="1" hangingPunct="1"/>
              <a:t>16</a:t>
            </a:fld>
            <a:endParaRPr lang="de-DE" altLang="de-DE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0C2A989-F8E8-44E6-9556-08A7F2605756}" type="slidenum">
              <a:rPr lang="de-DE" altLang="de-DE" smtClean="0"/>
              <a:pPr eaLnBrk="1" hangingPunct="1"/>
              <a:t>17</a:t>
            </a:fld>
            <a:endParaRPr lang="de-DE" altLang="de-DE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68BE990-A7C5-41CF-945A-9F8F7A1985F4}" type="slidenum">
              <a:rPr lang="de-DE" altLang="de-DE" smtClean="0"/>
              <a:pPr eaLnBrk="1" hangingPunct="1"/>
              <a:t>18</a:t>
            </a:fld>
            <a:endParaRPr lang="de-DE" alt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2495594-34CA-4F0D-AAF6-AB740361EB17}" type="slidenum">
              <a:rPr lang="de-DE" altLang="de-DE" smtClean="0"/>
              <a:pPr eaLnBrk="1" hangingPunct="1"/>
              <a:t>20</a:t>
            </a:fld>
            <a:endParaRPr lang="de-DE" altLang="de-DE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C340A55-8435-4D63-93DA-084A3C0AF44B}" type="slidenum">
              <a:rPr lang="de-DE" altLang="de-DE" smtClean="0"/>
              <a:pPr eaLnBrk="1" hangingPunct="1"/>
              <a:t>21</a:t>
            </a:fld>
            <a:endParaRPr lang="de-DE" altLang="de-DE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0E68AEA-1FCF-4A10-9232-CA6110EAAAD6}" type="slidenum">
              <a:rPr lang="de-DE" altLang="de-DE" smtClean="0"/>
              <a:pPr eaLnBrk="1" hangingPunct="1"/>
              <a:t>22</a:t>
            </a:fld>
            <a:endParaRPr lang="de-DE" altLang="de-DE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E415541-7C54-4C15-B156-27650D6400E2}" type="slidenum">
              <a:rPr lang="de-DE" altLang="de-DE" smtClean="0"/>
              <a:pPr eaLnBrk="1" hangingPunct="1"/>
              <a:t>23</a:t>
            </a:fld>
            <a:endParaRPr lang="de-DE" altLang="de-DE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97B2E5C-2430-4F89-A30B-DA925FD4B9E7}" type="slidenum">
              <a:rPr lang="de-DE" altLang="de-DE" smtClean="0"/>
              <a:pPr eaLnBrk="1" hangingPunct="1"/>
              <a:t>3</a:t>
            </a:fld>
            <a:endParaRPr lang="de-DE" altLang="de-DE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97B2E5C-2430-4F89-A30B-DA925FD4B9E7}" type="slidenum">
              <a:rPr lang="de-DE" altLang="de-DE" smtClean="0"/>
              <a:pPr eaLnBrk="1" hangingPunct="1"/>
              <a:t>24</a:t>
            </a:fld>
            <a:endParaRPr lang="de-DE" altLang="de-DE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F030768-44AC-4587-AB78-B4E5B1EA8ECA}" type="slidenum">
              <a:rPr lang="de-DE" altLang="de-DE" smtClean="0"/>
              <a:pPr eaLnBrk="1" hangingPunct="1"/>
              <a:t>25</a:t>
            </a:fld>
            <a:endParaRPr lang="de-DE" altLang="de-DE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C94F495-5B94-480A-9D16-5E6E9A620A13}" type="slidenum">
              <a:rPr lang="de-DE" altLang="de-DE" smtClean="0"/>
              <a:pPr eaLnBrk="1" hangingPunct="1"/>
              <a:t>26</a:t>
            </a:fld>
            <a:endParaRPr lang="de-DE" altLang="de-DE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E40746E-DD86-4569-AB66-CCBFFC01C290}" type="slidenum">
              <a:rPr lang="de-DE" altLang="de-DE" smtClean="0"/>
              <a:pPr eaLnBrk="1" hangingPunct="1"/>
              <a:t>27</a:t>
            </a:fld>
            <a:endParaRPr lang="de-DE" altLang="de-DE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DB3A07D-78A9-4878-B2AF-8FF34934111D}" type="slidenum">
              <a:rPr lang="de-DE" altLang="de-DE" smtClean="0"/>
              <a:pPr eaLnBrk="1" hangingPunct="1"/>
              <a:t>28</a:t>
            </a:fld>
            <a:endParaRPr lang="de-DE" altLang="de-DE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2AD5344-042B-4619-9142-97FB6927D9EC}" type="slidenum">
              <a:rPr lang="de-DE" altLang="de-DE" smtClean="0"/>
              <a:pPr eaLnBrk="1" hangingPunct="1"/>
              <a:t>29</a:t>
            </a:fld>
            <a:endParaRPr lang="de-DE" altLang="de-DE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E501811-D4EA-4F7A-B8D0-B7DBB0E4EF65}" type="slidenum">
              <a:rPr lang="de-DE" altLang="de-DE" smtClean="0"/>
              <a:pPr eaLnBrk="1" hangingPunct="1"/>
              <a:t>30</a:t>
            </a:fld>
            <a:endParaRPr lang="de-DE" altLang="de-DE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E5FD022-97E9-481D-B22F-8B34531AD096}" type="slidenum">
              <a:rPr lang="de-DE" altLang="de-DE" smtClean="0"/>
              <a:pPr eaLnBrk="1" hangingPunct="1"/>
              <a:t>31</a:t>
            </a:fld>
            <a:endParaRPr lang="de-DE" altLang="de-DE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8155763-D634-4300-A9AB-3A982FB24617}" type="slidenum">
              <a:rPr lang="de-DE" altLang="de-DE" smtClean="0"/>
              <a:pPr eaLnBrk="1" hangingPunct="1"/>
              <a:t>32</a:t>
            </a:fld>
            <a:endParaRPr lang="de-DE" altLang="de-DE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A604DE4-5B82-4F07-B12F-78B83CC6B60E}" type="slidenum">
              <a:rPr lang="de-DE" altLang="de-DE" smtClean="0"/>
              <a:pPr eaLnBrk="1" hangingPunct="1"/>
              <a:t>33</a:t>
            </a:fld>
            <a:endParaRPr lang="de-DE" altLang="de-DE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E03F0D9-67DF-4570-A5C3-E21D5B6F2341}" type="slidenum">
              <a:rPr lang="de-DE" altLang="de-DE" smtClean="0"/>
              <a:pPr eaLnBrk="1" hangingPunct="1"/>
              <a:t>4</a:t>
            </a:fld>
            <a:endParaRPr lang="de-DE" altLang="de-DE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6DFF40B-5FAB-42D0-9326-32E5BB6AA167}" type="slidenum">
              <a:rPr lang="de-DE" altLang="de-DE" smtClean="0"/>
              <a:pPr eaLnBrk="1" hangingPunct="1"/>
              <a:t>35</a:t>
            </a:fld>
            <a:endParaRPr lang="de-DE" altLang="de-DE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8441765-E939-4460-9E5E-A71CC93E99AD}" type="slidenum">
              <a:rPr lang="de-DE" altLang="de-DE" smtClean="0"/>
              <a:pPr eaLnBrk="1" hangingPunct="1"/>
              <a:t>36</a:t>
            </a:fld>
            <a:endParaRPr lang="de-DE" altLang="de-DE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DC98C99-0CDA-4001-9F1B-078A4FF1D38A}" type="slidenum">
              <a:rPr lang="de-DE" altLang="de-DE" smtClean="0"/>
              <a:pPr eaLnBrk="1" hangingPunct="1"/>
              <a:t>41</a:t>
            </a:fld>
            <a:endParaRPr lang="de-DE" altLang="de-DE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4227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0E653CA-E4F6-420E-975A-E928A4E266F0}" type="slidenum">
              <a:rPr lang="de-DE" altLang="de-DE" smtClean="0"/>
              <a:pPr eaLnBrk="1" hangingPunct="1"/>
              <a:t>45</a:t>
            </a:fld>
            <a:endParaRPr lang="de-DE" altLang="de-DE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8441765-E939-4460-9E5E-A71CC93E99AD}" type="slidenum">
              <a:rPr lang="de-DE" altLang="de-DE" smtClean="0"/>
              <a:pPr eaLnBrk="1" hangingPunct="1"/>
              <a:t>46</a:t>
            </a:fld>
            <a:endParaRPr lang="de-DE" altLang="de-DE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A419C55-BDD6-4B28-A52D-853E86A84E46}" type="slidenum">
              <a:rPr lang="de-DE" altLang="de-DE" smtClean="0"/>
              <a:pPr eaLnBrk="1" hangingPunct="1"/>
              <a:t>47</a:t>
            </a:fld>
            <a:endParaRPr lang="de-DE" altLang="de-DE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ED42FA8-F432-4291-BACD-1D17501C0BE1}" type="slidenum">
              <a:rPr lang="de-DE" altLang="de-DE" smtClean="0"/>
              <a:pPr eaLnBrk="1" hangingPunct="1"/>
              <a:t>48</a:t>
            </a:fld>
            <a:endParaRPr lang="de-DE" altLang="de-DE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A7B9621-B31B-416E-86D7-D30C92485966}" type="slidenum">
              <a:rPr lang="de-DE" altLang="de-DE" smtClean="0"/>
              <a:pPr eaLnBrk="1" hangingPunct="1"/>
              <a:t>50</a:t>
            </a:fld>
            <a:endParaRPr lang="de-DE" altLang="de-DE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227A178-129C-4025-B501-1A95987A200B}" type="slidenum">
              <a:rPr lang="de-DE" altLang="de-DE" smtClean="0"/>
              <a:pPr eaLnBrk="1" hangingPunct="1"/>
              <a:t>51</a:t>
            </a:fld>
            <a:endParaRPr lang="de-DE" altLang="de-DE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2709ABE-1742-45BD-9C04-B8F464BFD275}" type="slidenum">
              <a:rPr lang="de-DE" altLang="de-DE" smtClean="0"/>
              <a:pPr eaLnBrk="1" hangingPunct="1"/>
              <a:t>52</a:t>
            </a:fld>
            <a:endParaRPr lang="de-DE" altLang="de-DE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49D2799-65C0-4F32-B5D6-9F8BB44BCF61}" type="slidenum">
              <a:rPr lang="de-DE" altLang="de-DE" smtClean="0"/>
              <a:pPr eaLnBrk="1" hangingPunct="1">
                <a:spcBef>
                  <a:spcPct val="0"/>
                </a:spcBef>
              </a:pPr>
              <a:t>6</a:t>
            </a:fld>
            <a:endParaRPr lang="de-DE" altLang="de-DE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5E5D984-1097-4150-84FE-DCBDDD7BD2D7}" type="slidenum">
              <a:rPr lang="de-DE" altLang="de-DE" smtClean="0"/>
              <a:pPr eaLnBrk="1" hangingPunct="1"/>
              <a:t>53</a:t>
            </a:fld>
            <a:endParaRPr lang="de-DE" altLang="de-DE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B833653-3AC4-4883-B675-59015FBE2626}" type="slidenum">
              <a:rPr lang="de-DE" altLang="de-DE" smtClean="0"/>
              <a:pPr eaLnBrk="1" hangingPunct="1"/>
              <a:t>54</a:t>
            </a:fld>
            <a:endParaRPr lang="de-DE" altLang="de-DE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CF625F6-EBF8-4335-832A-FB59F91060C6}" type="slidenum">
              <a:rPr lang="de-DE" altLang="de-DE" smtClean="0"/>
              <a:pPr eaLnBrk="1" hangingPunct="1"/>
              <a:t>55</a:t>
            </a:fld>
            <a:endParaRPr lang="de-DE" altLang="de-DE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EE7E768-83E5-4736-A846-49CB560EFEA2}" type="slidenum">
              <a:rPr lang="de-DE" altLang="de-DE" smtClean="0"/>
              <a:pPr eaLnBrk="1" hangingPunct="1"/>
              <a:t>7</a:t>
            </a:fld>
            <a:endParaRPr lang="de-DE" altLang="de-DE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F7638AD-80D0-493D-81AA-AFED2651E326}" type="slidenum">
              <a:rPr lang="de-DE" altLang="de-DE" smtClean="0"/>
              <a:pPr eaLnBrk="1" hangingPunct="1"/>
              <a:t>8</a:t>
            </a:fld>
            <a:endParaRPr lang="de-DE" altLang="de-DE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04A614-F9BE-40EA-B940-339AE0CED0EB}" type="slidenum">
              <a:rPr lang="de-DE" altLang="de-DE" smtClean="0"/>
              <a:pPr eaLnBrk="1" hangingPunct="1"/>
              <a:t>10</a:t>
            </a:fld>
            <a:endParaRPr lang="de-DE" altLang="de-DE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B640415-56F9-488C-B286-C9BB837832AF}" type="slidenum">
              <a:rPr lang="de-DE" altLang="de-DE" smtClean="0"/>
              <a:pPr eaLnBrk="1" hangingPunct="1"/>
              <a:t>11</a:t>
            </a:fld>
            <a:endParaRPr lang="de-DE" altLang="de-DE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B640415-56F9-488C-B286-C9BB837832AF}" type="slidenum">
              <a:rPr lang="de-DE" altLang="de-DE" smtClean="0"/>
              <a:pPr eaLnBrk="1" hangingPunct="1"/>
              <a:t>12</a:t>
            </a:fld>
            <a:endParaRPr lang="de-DE" altLang="de-DE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EC633-35B8-4DA1-A803-480558F1456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0263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3CE84-FB8F-47FB-9A8F-804A0C1C9EF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8569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5B4B0-4483-40A8-AE19-654F2EA2F86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1989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69205-0209-4FF8-B7D3-FB669A0D55E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2227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44306-A958-436A-92BB-CEC33E98EDF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6065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29773-1317-43B6-883E-0B91D6EA71A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3147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5732F-E805-404A-9ED5-92AB34D6512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6050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70BA0-A991-4882-B529-64E88358288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3135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664C8-A4DB-4779-AF1F-199186AF644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9090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28A56-367A-43F5-9C45-61D2A8BF184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83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68609-923E-4CAC-882C-0B96A3D9A8A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4485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5C5B8D8-255B-43A4-8548-28F13D1C09A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6250"/>
            <a:ext cx="8229600" cy="720725"/>
          </a:xfrm>
        </p:spPr>
        <p:txBody>
          <a:bodyPr/>
          <a:lstStyle/>
          <a:p>
            <a:pPr eaLnBrk="1" hangingPunct="1"/>
            <a:r>
              <a:rPr lang="ru-RU" altLang="de-DE" sz="4800" b="1" smtClean="0">
                <a:solidFill>
                  <a:srgbClr val="CC3300"/>
                </a:solidFill>
                <a:latin typeface="Rockwell" pitchFamily="18" charset="0"/>
              </a:rPr>
              <a:t>Благодать пробуждения</a:t>
            </a:r>
            <a:r>
              <a:rPr lang="de-DE" altLang="de-DE" b="1" smtClean="0">
                <a:latin typeface="Rockwell" pitchFamily="18" charset="0"/>
              </a:rPr>
              <a:t> </a:t>
            </a: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8713788" cy="5516562"/>
          </a:xfrm>
        </p:spPr>
        <p:txBody>
          <a:bodyPr/>
          <a:lstStyle/>
          <a:p>
            <a:pPr algn="ctr" defTabSz="573088" eaLnBrk="1" hangingPunct="1">
              <a:lnSpc>
                <a:spcPct val="120000"/>
              </a:lnSpc>
              <a:spcBef>
                <a:spcPct val="15000"/>
              </a:spcBef>
              <a:buFontTx/>
              <a:buNone/>
            </a:pPr>
            <a:r>
              <a:rPr lang="ru-RU" altLang="de-DE" sz="4800" b="1" dirty="0" smtClean="0">
                <a:solidFill>
                  <a:srgbClr val="CC0000"/>
                </a:solidFill>
                <a:latin typeface="Rockwell" pitchFamily="18" charset="0"/>
              </a:rPr>
              <a:t>и чудо Общины</a:t>
            </a:r>
            <a:r>
              <a:rPr lang="de-DE" altLang="de-DE" sz="4800" b="1" dirty="0" smtClean="0">
                <a:solidFill>
                  <a:srgbClr val="CC3300"/>
                </a:solidFill>
                <a:latin typeface="Rockwell" pitchFamily="18" charset="0"/>
              </a:rPr>
              <a:t> </a:t>
            </a:r>
            <a:endParaRPr lang="ru-RU" altLang="de-DE" sz="4800" b="1" dirty="0" smtClean="0">
              <a:solidFill>
                <a:srgbClr val="CC3300"/>
              </a:solidFill>
              <a:latin typeface="Rockwell" pitchFamily="18" charset="0"/>
            </a:endParaRPr>
          </a:p>
          <a:p>
            <a:pPr algn="ctr" defTabSz="573088" eaLnBrk="1" hangingPunct="1">
              <a:lnSpc>
                <a:spcPct val="120000"/>
              </a:lnSpc>
              <a:spcBef>
                <a:spcPct val="15000"/>
              </a:spcBef>
              <a:buFontTx/>
              <a:buNone/>
            </a:pPr>
            <a:r>
              <a:rPr lang="ru-RU" altLang="de-DE" sz="4800" b="1" dirty="0" smtClean="0">
                <a:solidFill>
                  <a:srgbClr val="CC3300"/>
                </a:solidFill>
                <a:latin typeface="Rockwell" pitchFamily="18" charset="0"/>
              </a:rPr>
              <a:t>В России</a:t>
            </a:r>
          </a:p>
          <a:p>
            <a:pPr algn="ctr" defTabSz="573088" eaLnBrk="1" hangingPunct="1">
              <a:lnSpc>
                <a:spcPct val="120000"/>
              </a:lnSpc>
              <a:spcBef>
                <a:spcPct val="15000"/>
              </a:spcBef>
              <a:buFontTx/>
              <a:buNone/>
            </a:pPr>
            <a:r>
              <a:rPr lang="ru-RU" altLang="de-DE" sz="4800" b="1" dirty="0" smtClean="0">
                <a:solidFill>
                  <a:srgbClr val="CC3300"/>
                </a:solidFill>
                <a:latin typeface="Rockwell" pitchFamily="18" charset="0"/>
              </a:rPr>
              <a:t>в течении веков</a:t>
            </a:r>
            <a:endParaRPr lang="de-DE" altLang="de-DE" sz="4800" b="1" dirty="0" smtClean="0">
              <a:latin typeface="Rockwell" pitchFamily="18" charset="0"/>
            </a:endParaRPr>
          </a:p>
          <a:p>
            <a:pPr algn="ctr" defTabSz="573088" eaLnBrk="1" hangingPunct="1">
              <a:lnSpc>
                <a:spcPct val="120000"/>
              </a:lnSpc>
              <a:buFontTx/>
              <a:buNone/>
            </a:pPr>
            <a:r>
              <a:rPr lang="ru-RU" altLang="de-DE" sz="4400" b="1" dirty="0" smtClean="0">
                <a:latin typeface="Rockwell" pitchFamily="18" charset="0"/>
              </a:rPr>
              <a:t>Наши духовные корни</a:t>
            </a:r>
            <a:endParaRPr lang="de-DE" altLang="de-DE" sz="3600" b="1" dirty="0" smtClean="0">
              <a:latin typeface="Rockwell" pitchFamily="18" charset="0"/>
            </a:endParaRPr>
          </a:p>
          <a:p>
            <a:pPr algn="ctr" defTabSz="573088" eaLnBrk="1" hangingPunct="1">
              <a:buFontTx/>
              <a:buNone/>
            </a:pPr>
            <a:r>
              <a:rPr lang="ru-RU" altLang="de-DE" sz="4000" b="1" dirty="0" smtClean="0">
                <a:latin typeface="Rockwell" pitchFamily="18" charset="0"/>
              </a:rPr>
              <a:t>170</a:t>
            </a:r>
            <a:r>
              <a:rPr lang="de-DE" altLang="de-DE" sz="4000" b="1" dirty="0" smtClean="0">
                <a:latin typeface="Rockwell" pitchFamily="18" charset="0"/>
              </a:rPr>
              <a:t>0 – 1</a:t>
            </a:r>
            <a:r>
              <a:rPr lang="ru-RU" altLang="de-DE" sz="4000" b="1" dirty="0" smtClean="0">
                <a:latin typeface="Rockwell" pitchFamily="18" charset="0"/>
              </a:rPr>
              <a:t>90</a:t>
            </a:r>
            <a:r>
              <a:rPr lang="de-DE" altLang="de-DE" sz="4000" b="1" dirty="0" smtClean="0">
                <a:latin typeface="Rockwell" pitchFamily="18" charset="0"/>
              </a:rPr>
              <a:t>0</a:t>
            </a:r>
          </a:p>
          <a:p>
            <a:pPr algn="ctr" defTabSz="573088" eaLnBrk="1" hangingPunct="1">
              <a:buFontTx/>
              <a:buNone/>
            </a:pPr>
            <a:endParaRPr lang="de-DE" altLang="de-DE" b="1" dirty="0" smtClean="0">
              <a:latin typeface="Rockwell" pitchFamily="18" charset="0"/>
            </a:endParaRPr>
          </a:p>
          <a:p>
            <a:pPr algn="r" defTabSz="573088" eaLnBrk="1" hangingPunct="1">
              <a:lnSpc>
                <a:spcPct val="90000"/>
              </a:lnSpc>
              <a:buFontTx/>
              <a:buNone/>
            </a:pPr>
            <a:r>
              <a:rPr lang="ru-RU" altLang="de-DE" sz="1800" i="1" dirty="0" smtClean="0">
                <a:latin typeface="Rockwell" pitchFamily="18" charset="0"/>
              </a:rPr>
              <a:t>Презентация к лекции Виктора Фаста</a:t>
            </a:r>
            <a:r>
              <a:rPr lang="de-DE" altLang="de-DE" sz="1800" i="1" dirty="0" smtClean="0">
                <a:latin typeface="Rockwell" pitchFamily="18" charset="0"/>
              </a:rPr>
              <a:t>, </a:t>
            </a:r>
            <a:r>
              <a:rPr lang="ru-RU" altLang="de-DE" sz="1800" i="1" dirty="0" smtClean="0">
                <a:latin typeface="Rockwell" pitchFamily="18" charset="0"/>
              </a:rPr>
              <a:t>Новосибирск</a:t>
            </a:r>
            <a:r>
              <a:rPr lang="de-DE" altLang="de-DE" sz="1800" i="1" dirty="0" smtClean="0">
                <a:latin typeface="Rockwell" pitchFamily="18" charset="0"/>
              </a:rPr>
              <a:t>, </a:t>
            </a:r>
            <a:r>
              <a:rPr lang="ru-RU" altLang="de-DE" sz="1800" i="1" dirty="0" smtClean="0">
                <a:latin typeface="Rockwell" pitchFamily="18" charset="0"/>
              </a:rPr>
              <a:t>январь </a:t>
            </a:r>
            <a:r>
              <a:rPr lang="de-DE" altLang="de-DE" sz="1800" i="1" dirty="0" smtClean="0">
                <a:latin typeface="Rockwell" pitchFamily="18" charset="0"/>
              </a:rPr>
              <a:t>201</a:t>
            </a:r>
            <a:r>
              <a:rPr lang="ru-RU" altLang="de-DE" sz="1800" i="1" dirty="0" smtClean="0">
                <a:latin typeface="Rockwell" pitchFamily="18" charset="0"/>
              </a:rPr>
              <a:t>6</a:t>
            </a:r>
            <a:endParaRPr lang="de-DE" altLang="de-DE" sz="1800" i="1" dirty="0" smtClean="0"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1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EinwanderungDeuRusslFa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600"/>
            <a:ext cx="91440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de-DE" altLang="de-DE" sz="3600">
              <a:solidFill>
                <a:schemeClr val="tx2"/>
              </a:solidFill>
            </a:endParaRPr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0" y="188913"/>
            <a:ext cx="914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de-DE" sz="2800" dirty="0"/>
              <a:t>Крестьянская колонизация России в 18-м и 19-м вв.</a:t>
            </a:r>
            <a:endParaRPr lang="de-DE" altLang="de-DE" sz="2800" dirty="0"/>
          </a:p>
        </p:txBody>
      </p:sp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827088" y="5445125"/>
            <a:ext cx="1704975" cy="1187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sz="1200">
                <a:latin typeface="Arial Condensed Bold" pitchFamily="34" charset="0"/>
              </a:rPr>
              <a:t>Поволжские немцы</a:t>
            </a:r>
          </a:p>
          <a:p>
            <a:pPr eaLnBrk="1" hangingPunct="1"/>
            <a:r>
              <a:rPr lang="ru-RU" altLang="de-DE" sz="1200">
                <a:latin typeface="Arial Condensed Bold" pitchFamily="34" charset="0"/>
              </a:rPr>
              <a:t>Швабы</a:t>
            </a:r>
          </a:p>
          <a:p>
            <a:pPr eaLnBrk="1" hangingPunct="1"/>
            <a:r>
              <a:rPr lang="ru-RU" altLang="de-DE" sz="1200">
                <a:latin typeface="Arial Condensed Bold" pitchFamily="34" charset="0"/>
              </a:rPr>
              <a:t>Меннониты</a:t>
            </a:r>
          </a:p>
          <a:p>
            <a:pPr eaLnBrk="1" hangingPunct="1"/>
            <a:r>
              <a:rPr lang="ru-RU" altLang="de-DE" sz="1200">
                <a:latin typeface="Arial Condensed Bold" pitchFamily="34" charset="0"/>
              </a:rPr>
              <a:t>Волынские немцы</a:t>
            </a:r>
          </a:p>
          <a:p>
            <a:pPr eaLnBrk="1" hangingPunct="1"/>
            <a:endParaRPr lang="ru-RU" altLang="de-DE" sz="1200">
              <a:latin typeface="Arial Condensed Bold" pitchFamily="34" charset="0"/>
            </a:endParaRPr>
          </a:p>
          <a:p>
            <a:pPr eaLnBrk="1" hangingPunct="1"/>
            <a:r>
              <a:rPr lang="ru-RU" altLang="de-DE" sz="1200">
                <a:latin typeface="Arial Condensed Bold" pitchFamily="34" charset="0"/>
              </a:rPr>
              <a:t>Кол-во переселенцев</a:t>
            </a:r>
            <a:endParaRPr lang="de-DE" altLang="de-DE" sz="1200">
              <a:latin typeface="Arial Condensed Bold" pitchFamily="34" charset="0"/>
            </a:endParaRPr>
          </a:p>
        </p:txBody>
      </p:sp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2195513" y="4221163"/>
            <a:ext cx="202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b="1">
                <a:latin typeface="Arial Condensed Bold" pitchFamily="34" charset="0"/>
              </a:rPr>
              <a:t>Австро-Венгрия</a:t>
            </a:r>
            <a:endParaRPr lang="de-DE" altLang="de-DE" b="1">
              <a:latin typeface="Arial Condensed Bold" pitchFamily="34" charset="0"/>
            </a:endParaRPr>
          </a:p>
        </p:txBody>
      </p:sp>
      <p:sp>
        <p:nvSpPr>
          <p:cNvPr id="7175" name="Text Box 9"/>
          <p:cNvSpPr txBox="1">
            <a:spLocks noChangeArrowheads="1"/>
          </p:cNvSpPr>
          <p:nvPr/>
        </p:nvSpPr>
        <p:spPr bwMode="auto">
          <a:xfrm>
            <a:off x="1476375" y="2781300"/>
            <a:ext cx="11445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b="1">
                <a:latin typeface="Arial Condensed Bold" pitchFamily="34" charset="0"/>
              </a:rPr>
              <a:t>Пруссия</a:t>
            </a:r>
            <a:endParaRPr lang="de-DE" altLang="de-DE" b="1">
              <a:latin typeface="Arial Condensed Bold" pitchFamily="34" charset="0"/>
            </a:endParaRPr>
          </a:p>
        </p:txBody>
      </p:sp>
      <p:sp>
        <p:nvSpPr>
          <p:cNvPr id="7176" name="Text Box 10"/>
          <p:cNvSpPr txBox="1">
            <a:spLocks noChangeArrowheads="1"/>
          </p:cNvSpPr>
          <p:nvPr/>
        </p:nvSpPr>
        <p:spPr bwMode="auto">
          <a:xfrm>
            <a:off x="5219700" y="2108200"/>
            <a:ext cx="3900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sz="2000" b="1">
                <a:latin typeface="Arial Condensed Bold" pitchFamily="34" charset="0"/>
              </a:rPr>
              <a:t>Р о с с и й с к а я   и м п е р и я</a:t>
            </a:r>
            <a:endParaRPr lang="de-DE" altLang="de-DE" sz="2000" b="1">
              <a:latin typeface="Arial Condensed Bold" pitchFamily="34" charset="0"/>
            </a:endParaRPr>
          </a:p>
        </p:txBody>
      </p:sp>
      <p:sp>
        <p:nvSpPr>
          <p:cNvPr id="7177" name="Text Box 11"/>
          <p:cNvSpPr txBox="1">
            <a:spLocks noChangeArrowheads="1"/>
          </p:cNvSpPr>
          <p:nvPr/>
        </p:nvSpPr>
        <p:spPr bwMode="auto">
          <a:xfrm>
            <a:off x="4716463" y="765175"/>
            <a:ext cx="6016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sz="1600" b="1">
                <a:latin typeface="Arial Condensed Bold" pitchFamily="34" charset="0"/>
              </a:rPr>
              <a:t>СПб</a:t>
            </a:r>
            <a:endParaRPr lang="de-DE" altLang="de-DE" sz="1600" b="1">
              <a:latin typeface="Arial Condensed Bold" pitchFamily="34" charset="0"/>
            </a:endParaRPr>
          </a:p>
        </p:txBody>
      </p:sp>
      <p:sp>
        <p:nvSpPr>
          <p:cNvPr id="7178" name="Text Box 12"/>
          <p:cNvSpPr txBox="1">
            <a:spLocks noChangeArrowheads="1"/>
          </p:cNvSpPr>
          <p:nvPr/>
        </p:nvSpPr>
        <p:spPr bwMode="auto">
          <a:xfrm>
            <a:off x="5435600" y="1700213"/>
            <a:ext cx="354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sz="1600" b="1">
                <a:latin typeface="Arial Condensed Bold" pitchFamily="34" charset="0"/>
              </a:rPr>
              <a:t>М</a:t>
            </a:r>
            <a:endParaRPr lang="de-DE" altLang="de-DE" sz="1600" b="1">
              <a:latin typeface="Arial Condensed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860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NHKrahn\Documents\Kirchengeschichte\Karten\003b_Auswanderung in die U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888"/>
            <a:ext cx="5630862" cy="731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211638" y="101276"/>
            <a:ext cx="4932362" cy="998537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sz="3200" dirty="0" smtClean="0"/>
              <a:t>Подготовка переселения</a:t>
            </a:r>
            <a:r>
              <a:rPr lang="de-DE" altLang="de-DE" sz="3200" dirty="0" smtClean="0"/>
              <a:t> </a:t>
            </a:r>
            <a:r>
              <a:rPr lang="ru-RU" altLang="de-DE" sz="3200" dirty="0" smtClean="0"/>
              <a:t>меннонитов в Россию</a:t>
            </a:r>
            <a:endParaRPr lang="de-DE" altLang="de-DE" sz="3200" dirty="0" smtClean="0"/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30862" y="1196753"/>
            <a:ext cx="3513138" cy="566124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600" dirty="0" smtClean="0"/>
              <a:t>Авторитетные ходоки-депутаты </a:t>
            </a:r>
            <a:r>
              <a:rPr lang="de-DE" altLang="de-DE" sz="2400" dirty="0" smtClean="0"/>
              <a:t>(Höppner, Bartsch) </a:t>
            </a:r>
            <a:r>
              <a:rPr lang="ru-RU" altLang="de-DE" sz="2600" dirty="0" smtClean="0"/>
              <a:t>1786-1787</a:t>
            </a:r>
          </a:p>
          <a:p>
            <a:pPr eaLnBrk="1" hangingPunct="1">
              <a:lnSpc>
                <a:spcPct val="90000"/>
              </a:lnSpc>
            </a:pPr>
            <a:r>
              <a:rPr lang="ru-RU" altLang="de-DE" sz="2600" dirty="0" smtClean="0"/>
              <a:t>Тщательный анализ и уточнение условий</a:t>
            </a:r>
            <a:endParaRPr lang="de-DE" altLang="de-DE" sz="2600" dirty="0" smtClean="0"/>
          </a:p>
          <a:p>
            <a:pPr eaLnBrk="1" hangingPunct="1">
              <a:lnSpc>
                <a:spcPct val="90000"/>
              </a:lnSpc>
            </a:pPr>
            <a:r>
              <a:rPr lang="ru-RU" altLang="de-DE" sz="2600" dirty="0" smtClean="0"/>
              <a:t>Полная свобода веры и невмеша-тельство во внутренние  дела 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общин</a:t>
            </a:r>
            <a:endParaRPr lang="de-DE" altLang="de-DE" sz="2600" dirty="0" smtClean="0"/>
          </a:p>
          <a:p>
            <a:pPr eaLnBrk="1" hangingPunct="1">
              <a:lnSpc>
                <a:spcPct val="90000"/>
              </a:lnSpc>
            </a:pPr>
            <a:r>
              <a:rPr lang="ru-RU" altLang="de-DE" sz="2600" dirty="0" smtClean="0"/>
              <a:t>Но – отсутствие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миссионерских устремлений</a:t>
            </a:r>
            <a:endParaRPr lang="de-DE" altLang="de-DE" sz="2600" dirty="0" smtClean="0"/>
          </a:p>
        </p:txBody>
      </p:sp>
      <p:sp>
        <p:nvSpPr>
          <p:cNvPr id="6152" name="Text Box 10"/>
          <p:cNvSpPr txBox="1">
            <a:spLocks noChangeArrowheads="1"/>
          </p:cNvSpPr>
          <p:nvPr/>
        </p:nvSpPr>
        <p:spPr bwMode="auto">
          <a:xfrm>
            <a:off x="35496" y="2558231"/>
            <a:ext cx="84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b="1" dirty="0">
                <a:latin typeface="Arial Narrow" pitchFamily="34" charset="0"/>
              </a:rPr>
              <a:t>Данциг</a:t>
            </a:r>
            <a:endParaRPr lang="de-DE" altLang="de-DE" b="1" dirty="0">
              <a:latin typeface="Arial Narrow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882677" y="35332"/>
            <a:ext cx="11576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b="1" dirty="0" smtClean="0">
                <a:latin typeface="Arial Narrow" pitchFamily="34" charset="0"/>
              </a:rPr>
              <a:t>Петербург</a:t>
            </a:r>
            <a:endParaRPr lang="de-DE" altLang="de-DE" b="1" dirty="0">
              <a:latin typeface="Arial Narrow" pitchFamily="34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779953" y="4005064"/>
            <a:ext cx="6399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b="1" dirty="0" smtClean="0">
                <a:latin typeface="Arial Narrow" pitchFamily="34" charset="0"/>
              </a:rPr>
              <a:t>Киев</a:t>
            </a:r>
            <a:endParaRPr lang="de-DE" altLang="de-DE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93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1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KarteWeichselSRussland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3613"/>
            <a:ext cx="6329363" cy="878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187031" y="0"/>
            <a:ext cx="4932362" cy="998537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sz="3200" dirty="0" smtClean="0"/>
              <a:t>Переселение</a:t>
            </a:r>
            <a:r>
              <a:rPr lang="de-DE" altLang="de-DE" sz="3200" dirty="0" smtClean="0"/>
              <a:t> </a:t>
            </a:r>
            <a:r>
              <a:rPr lang="ru-RU" altLang="de-DE" sz="3200" dirty="0" smtClean="0"/>
              <a:t>меннонитов в Россию</a:t>
            </a:r>
            <a:endParaRPr lang="de-DE" altLang="de-DE" sz="3200" dirty="0" smtClean="0"/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40152" y="1059754"/>
            <a:ext cx="3203848" cy="452948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600" dirty="0" smtClean="0"/>
              <a:t>Непредвиден-ные трудности</a:t>
            </a:r>
          </a:p>
          <a:p>
            <a:pPr eaLnBrk="1" hangingPunct="1">
              <a:lnSpc>
                <a:spcPct val="90000"/>
              </a:lnSpc>
            </a:pPr>
            <a:r>
              <a:rPr lang="ru-RU" altLang="de-DE" sz="2600" dirty="0" smtClean="0"/>
              <a:t>Духовное неустройство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de-DE" sz="2600" dirty="0" smtClean="0"/>
              <a:t>Постепенный хозяйственный успех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de-DE" sz="2600" dirty="0" smtClean="0"/>
              <a:t>За 1788-1870 прибыло около 2000 семей </a:t>
            </a:r>
          </a:p>
        </p:txBody>
      </p:sp>
      <p:sp>
        <p:nvSpPr>
          <p:cNvPr id="397319" name="Text Box 7"/>
          <p:cNvSpPr txBox="1">
            <a:spLocks noChangeArrowheads="1"/>
          </p:cNvSpPr>
          <p:nvPr/>
        </p:nvSpPr>
        <p:spPr bwMode="auto">
          <a:xfrm>
            <a:off x="158751" y="2781300"/>
            <a:ext cx="21089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b="1" dirty="0" smtClean="0">
                <a:solidFill>
                  <a:srgbClr val="CC0000"/>
                </a:solidFill>
              </a:rPr>
              <a:t>178</a:t>
            </a:r>
            <a:r>
              <a:rPr lang="ru-RU" altLang="de-DE" b="1" dirty="0" smtClean="0">
                <a:solidFill>
                  <a:srgbClr val="CC0000"/>
                </a:solidFill>
              </a:rPr>
              <a:t>6-8</a:t>
            </a:r>
            <a:r>
              <a:rPr lang="de-DE" altLang="de-DE" b="1" dirty="0" smtClean="0">
                <a:solidFill>
                  <a:srgbClr val="CC0000"/>
                </a:solidFill>
              </a:rPr>
              <a:t>7</a:t>
            </a:r>
            <a:r>
              <a:rPr lang="ru-RU" altLang="de-DE" b="1" dirty="0" smtClean="0">
                <a:solidFill>
                  <a:srgbClr val="CC0000"/>
                </a:solidFill>
              </a:rPr>
              <a:t> ходоки</a:t>
            </a:r>
            <a:endParaRPr lang="de-DE" altLang="de-DE" b="1" dirty="0">
              <a:solidFill>
                <a:srgbClr val="CC0000"/>
              </a:solidFill>
            </a:endParaRPr>
          </a:p>
        </p:txBody>
      </p:sp>
      <p:sp>
        <p:nvSpPr>
          <p:cNvPr id="397320" name="Text Box 8"/>
          <p:cNvSpPr txBox="1">
            <a:spLocks noChangeArrowheads="1"/>
          </p:cNvSpPr>
          <p:nvPr/>
        </p:nvSpPr>
        <p:spPr bwMode="auto">
          <a:xfrm>
            <a:off x="5105276" y="5013325"/>
            <a:ext cx="3859212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b="1" dirty="0">
                <a:solidFill>
                  <a:srgbClr val="CC0000"/>
                </a:solidFill>
              </a:rPr>
              <a:t>1789</a:t>
            </a:r>
            <a:r>
              <a:rPr lang="ru-RU" altLang="de-DE" b="1" dirty="0">
                <a:solidFill>
                  <a:srgbClr val="CC0000"/>
                </a:solidFill>
              </a:rPr>
              <a:t> первое поселение Хортица</a:t>
            </a:r>
            <a:endParaRPr lang="de-DE" altLang="de-DE" b="1" dirty="0">
              <a:solidFill>
                <a:srgbClr val="CC0000"/>
              </a:solidFill>
            </a:endParaRPr>
          </a:p>
        </p:txBody>
      </p:sp>
      <p:sp>
        <p:nvSpPr>
          <p:cNvPr id="397321" name="Text Box 9"/>
          <p:cNvSpPr txBox="1">
            <a:spLocks noChangeArrowheads="1"/>
          </p:cNvSpPr>
          <p:nvPr/>
        </p:nvSpPr>
        <p:spPr bwMode="auto">
          <a:xfrm>
            <a:off x="5175250" y="5510213"/>
            <a:ext cx="2955925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b="1">
                <a:solidFill>
                  <a:srgbClr val="CC0000"/>
                </a:solidFill>
              </a:rPr>
              <a:t>1804</a:t>
            </a:r>
            <a:r>
              <a:rPr lang="ru-RU" altLang="de-DE" b="1">
                <a:solidFill>
                  <a:srgbClr val="CC0000"/>
                </a:solidFill>
              </a:rPr>
              <a:t> второе – Молочная</a:t>
            </a:r>
            <a:endParaRPr lang="de-DE" altLang="de-DE" b="1">
              <a:solidFill>
                <a:srgbClr val="CC0000"/>
              </a:solidFill>
            </a:endParaRPr>
          </a:p>
        </p:txBody>
      </p:sp>
      <p:sp>
        <p:nvSpPr>
          <p:cNvPr id="6152" name="Text Box 10"/>
          <p:cNvSpPr txBox="1">
            <a:spLocks noChangeArrowheads="1"/>
          </p:cNvSpPr>
          <p:nvPr/>
        </p:nvSpPr>
        <p:spPr bwMode="auto">
          <a:xfrm>
            <a:off x="87313" y="2511425"/>
            <a:ext cx="84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b="1">
                <a:latin typeface="Arial Narrow" pitchFamily="34" charset="0"/>
              </a:rPr>
              <a:t>Данциг</a:t>
            </a:r>
            <a:endParaRPr lang="de-DE" altLang="de-DE" b="1">
              <a:latin typeface="Arial Narrow" pitchFamily="34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851961" y="4067780"/>
            <a:ext cx="6399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b="1" dirty="0" smtClean="0">
                <a:latin typeface="Arial Narrow" pitchFamily="34" charset="0"/>
              </a:rPr>
              <a:t>Киев</a:t>
            </a:r>
            <a:endParaRPr lang="de-DE" altLang="de-DE" b="1" dirty="0">
              <a:latin typeface="Arial Narrow" pitchFamily="34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882677" y="-99392"/>
            <a:ext cx="11576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b="1" dirty="0" smtClean="0">
                <a:latin typeface="Arial Narrow" pitchFamily="34" charset="0"/>
              </a:rPr>
              <a:t>Петербург</a:t>
            </a:r>
            <a:endParaRPr lang="de-DE" altLang="de-DE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74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15" grpId="0" build="p"/>
      <p:bldP spid="397319" grpId="0"/>
      <p:bldP spid="397320" grpId="0" animBg="1"/>
      <p:bldP spid="3973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59395" name="Rectangle 3" descr="062"/>
          <p:cNvSpPr>
            <a:spLocks noGrp="1" noChangeAspect="1" noChangeArrowheads="1"/>
          </p:cNvSpPr>
          <p:nvPr isPhoto="1"/>
        </p:nvSpPr>
        <p:spPr bwMode="auto">
          <a:xfrm>
            <a:off x="539750" y="908050"/>
            <a:ext cx="8027988" cy="57499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59396" name="Textfeld 3"/>
          <p:cNvSpPr txBox="1">
            <a:spLocks noChangeArrowheads="1"/>
          </p:cNvSpPr>
          <p:nvPr/>
        </p:nvSpPr>
        <p:spPr bwMode="auto">
          <a:xfrm>
            <a:off x="0" y="186681"/>
            <a:ext cx="9144000" cy="6461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de-DE" sz="3600" b="1" dirty="0" smtClean="0">
                <a:latin typeface="Tahoma" pitchFamily="34" charset="0"/>
              </a:rPr>
              <a:t>Общины и молитвенные дома</a:t>
            </a:r>
            <a:endParaRPr lang="de-DE" altLang="de-DE" sz="3600" b="1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7225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38915" name="Rectangle 3" descr="063"/>
          <p:cNvSpPr>
            <a:spLocks noGrp="1" noChangeAspect="1" noChangeArrowheads="1"/>
          </p:cNvSpPr>
          <p:nvPr isPhoto="1"/>
        </p:nvSpPr>
        <p:spPr bwMode="auto">
          <a:xfrm>
            <a:off x="0" y="1122363"/>
            <a:ext cx="9355138" cy="389096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60420" name="Textfeld 3"/>
          <p:cNvSpPr txBox="1">
            <a:spLocks noChangeArrowheads="1"/>
          </p:cNvSpPr>
          <p:nvPr/>
        </p:nvSpPr>
        <p:spPr bwMode="auto">
          <a:xfrm>
            <a:off x="0" y="262389"/>
            <a:ext cx="9144000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de-DE" sz="3600" b="1" dirty="0" smtClean="0">
                <a:latin typeface="Tahoma" pitchFamily="34" charset="0"/>
              </a:rPr>
              <a:t>Земледельцы и техники</a:t>
            </a:r>
            <a:endParaRPr lang="de-DE" altLang="de-DE" sz="3600" b="1" dirty="0">
              <a:latin typeface="Tahoma" pitchFamily="34" charset="0"/>
            </a:endParaRPr>
          </a:p>
        </p:txBody>
      </p:sp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149725"/>
            <a:ext cx="320675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33925"/>
            <a:ext cx="387826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5574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61443" name="Rectangle 3" descr="066"/>
          <p:cNvSpPr>
            <a:spLocks noGrp="1" noChangeAspect="1" noChangeArrowheads="1"/>
          </p:cNvSpPr>
          <p:nvPr isPhoto="1"/>
        </p:nvSpPr>
        <p:spPr bwMode="auto">
          <a:xfrm rot="-207190">
            <a:off x="1692275" y="1557338"/>
            <a:ext cx="7307263" cy="51054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61444" name="Rectangle 3" descr="064"/>
          <p:cNvSpPr>
            <a:spLocks noGrp="1" noChangeAspect="1" noChangeArrowheads="1"/>
          </p:cNvSpPr>
          <p:nvPr isPhoto="1"/>
        </p:nvSpPr>
        <p:spPr bwMode="auto">
          <a:xfrm>
            <a:off x="179388" y="1125538"/>
            <a:ext cx="2376487" cy="339566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61445" name="Textfeld 5"/>
          <p:cNvSpPr txBox="1">
            <a:spLocks noChangeArrowheads="1"/>
          </p:cNvSpPr>
          <p:nvPr/>
        </p:nvSpPr>
        <p:spPr bwMode="auto">
          <a:xfrm>
            <a:off x="0" y="262389"/>
            <a:ext cx="9144000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de-DE" sz="3600" b="1" dirty="0" smtClean="0">
                <a:latin typeface="Tahoma" pitchFamily="34" charset="0"/>
              </a:rPr>
              <a:t>Самоуправление и образование</a:t>
            </a:r>
            <a:endParaRPr lang="de-DE" altLang="de-DE" sz="3600" b="1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5255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8196" name="Picture 4" descr="AB0035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013" y="673100"/>
            <a:ext cx="10868026" cy="61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0" y="260350"/>
            <a:ext cx="9144000" cy="5032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de-DE" sz="3200">
                <a:solidFill>
                  <a:schemeClr val="tx2"/>
                </a:solidFill>
              </a:rPr>
              <a:t>Пути расселения</a:t>
            </a:r>
            <a:r>
              <a:rPr lang="de-DE" altLang="de-DE" sz="3200">
                <a:solidFill>
                  <a:schemeClr val="tx2"/>
                </a:solidFill>
              </a:rPr>
              <a:t> </a:t>
            </a:r>
            <a:r>
              <a:rPr lang="ru-RU" altLang="de-DE" sz="3200">
                <a:solidFill>
                  <a:schemeClr val="tx2"/>
                </a:solidFill>
              </a:rPr>
              <a:t>российских меннонитов</a:t>
            </a:r>
            <a:endParaRPr lang="de-DE" altLang="de-DE" sz="3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70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95738" y="1412777"/>
            <a:ext cx="5148262" cy="5445224"/>
          </a:xfrm>
        </p:spPr>
        <p:txBody>
          <a:bodyPr/>
          <a:lstStyle/>
          <a:p>
            <a:pPr marL="0" indent="19050" eaLnBrk="1" hangingPunct="1">
              <a:lnSpc>
                <a:spcPct val="90000"/>
              </a:lnSpc>
              <a:buFontTx/>
              <a:buNone/>
            </a:pPr>
            <a:r>
              <a:rPr lang="ru-RU" altLang="de-DE" sz="2400" dirty="0" smtClean="0"/>
              <a:t>Благочестивое влияние в детстве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>и беспутная молодость.</a:t>
            </a:r>
            <a:endParaRPr lang="de-DE" altLang="de-DE" sz="2400" dirty="0" smtClean="0"/>
          </a:p>
          <a:p>
            <a:pPr marL="0" indent="19050" eaLnBrk="1" hangingPunct="1">
              <a:lnSpc>
                <a:spcPct val="90000"/>
              </a:lnSpc>
              <a:buFontTx/>
              <a:buNone/>
            </a:pPr>
            <a:r>
              <a:rPr lang="ru-RU" altLang="de-DE" sz="2400" dirty="0" smtClean="0"/>
              <a:t>После богословского факультета в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>Тюбингене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>он стал викарием, </a:t>
            </a:r>
          </a:p>
          <a:p>
            <a:pPr marL="0" indent="19050" eaLnBrk="1" hangingPunct="1">
              <a:lnSpc>
                <a:spcPct val="90000"/>
              </a:lnSpc>
              <a:buFontTx/>
              <a:buNone/>
            </a:pPr>
            <a:r>
              <a:rPr lang="ru-RU" altLang="de-DE" sz="2400" dirty="0" smtClean="0"/>
              <a:t>в</a:t>
            </a:r>
            <a:r>
              <a:rPr lang="de-DE" altLang="de-DE" sz="2400" dirty="0" smtClean="0"/>
              <a:t> 1844 </a:t>
            </a:r>
            <a:r>
              <a:rPr lang="ru-RU" altLang="de-DE" sz="2400" dirty="0" smtClean="0"/>
              <a:t>обратился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/>
            </a:r>
            <a:br>
              <a:rPr lang="ru-RU" altLang="de-DE" sz="2400" dirty="0" smtClean="0"/>
            </a:br>
            <a:r>
              <a:rPr lang="ru-RU" altLang="de-DE" sz="2400" dirty="0" smtClean="0"/>
              <a:t>и был уволен из церкви</a:t>
            </a:r>
            <a:r>
              <a:rPr lang="de-DE" altLang="de-DE" sz="2400" dirty="0" smtClean="0"/>
              <a:t>.</a:t>
            </a:r>
          </a:p>
          <a:p>
            <a:pPr marL="0" indent="19050" eaLnBrk="1" hangingPunct="1">
              <a:lnSpc>
                <a:spcPct val="90000"/>
              </a:lnSpc>
              <a:buFontTx/>
              <a:buNone/>
            </a:pPr>
            <a:r>
              <a:rPr lang="ru-RU" altLang="de-DE" sz="2400" dirty="0" smtClean="0"/>
              <a:t>От евангелической Братской общины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>в Корнтале он в</a:t>
            </a:r>
            <a:r>
              <a:rPr lang="de-DE" altLang="de-DE" sz="2400" dirty="0" smtClean="0"/>
              <a:t> 1845 </a:t>
            </a:r>
            <a:r>
              <a:rPr lang="ru-RU" altLang="de-DE" sz="2400" dirty="0" smtClean="0"/>
              <a:t>попал в с. Нойхофнунг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>(</a:t>
            </a:r>
            <a:r>
              <a:rPr lang="de-DE" altLang="de-DE" sz="2400" dirty="0" smtClean="0"/>
              <a:t>Neuhoffnung</a:t>
            </a:r>
            <a:r>
              <a:rPr lang="ru-RU" altLang="de-DE" sz="2400" dirty="0" smtClean="0"/>
              <a:t>)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>около г.Бердянска (у Азовского моря)</a:t>
            </a:r>
            <a:r>
              <a:rPr lang="de-DE" altLang="de-DE" sz="2400" dirty="0" smtClean="0"/>
              <a:t>.</a:t>
            </a:r>
          </a:p>
          <a:p>
            <a:pPr marL="0" indent="19050" algn="ctr" eaLnBrk="1" hangingPunct="1">
              <a:lnSpc>
                <a:spcPct val="90000"/>
              </a:lnSpc>
              <a:buFontTx/>
              <a:buNone/>
            </a:pPr>
            <a:r>
              <a:rPr lang="de-DE" altLang="de-DE" sz="2600" dirty="0" smtClean="0"/>
              <a:t>14 </a:t>
            </a:r>
            <a:r>
              <a:rPr lang="ru-RU" altLang="de-DE" sz="2600" dirty="0" smtClean="0"/>
              <a:t>лет он был благословенным проповедником пробуждения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/>
            </a:r>
            <a:br>
              <a:rPr lang="ru-RU" altLang="de-DE" sz="2600" dirty="0" smtClean="0"/>
            </a:br>
            <a:r>
              <a:rPr lang="ru-RU" altLang="de-DE" sz="2600" dirty="0" smtClean="0"/>
              <a:t>в Южной России (Украине)</a:t>
            </a:r>
            <a:r>
              <a:rPr lang="de-DE" altLang="de-DE" sz="2600" dirty="0" smtClean="0"/>
              <a:t>.</a:t>
            </a:r>
          </a:p>
        </p:txBody>
      </p:sp>
      <p:pic>
        <p:nvPicPr>
          <p:cNvPr id="5123" name="Picture 3" descr="9610B3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49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3851275" y="260350"/>
            <a:ext cx="5292725" cy="1081088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sz="3600" b="1" smtClean="0"/>
              <a:t>Пастор Эдуард</a:t>
            </a:r>
            <a:r>
              <a:rPr lang="de-DE" altLang="de-DE" sz="3600" b="1" smtClean="0"/>
              <a:t> </a:t>
            </a:r>
            <a:r>
              <a:rPr lang="ru-RU" altLang="de-DE" sz="3600" b="1" smtClean="0"/>
              <a:t>Вюст</a:t>
            </a:r>
            <a:r>
              <a:rPr lang="de-DE" altLang="de-DE" sz="3600" b="1" smtClean="0"/>
              <a:t> </a:t>
            </a:r>
            <a:r>
              <a:rPr lang="de-DE" altLang="de-DE" sz="3600" smtClean="0"/>
              <a:t>Pfarrer Eduard Wüst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0" y="5876925"/>
            <a:ext cx="4125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de-DE" sz="2400" b="1"/>
              <a:t>Эдуард Вюст (1818-1859)</a:t>
            </a:r>
            <a:endParaRPr lang="de-DE" altLang="de-DE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78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864096"/>
          </a:xfrm>
          <a:solidFill>
            <a:schemeClr val="accent1"/>
          </a:solidFill>
        </p:spPr>
        <p:txBody>
          <a:bodyPr/>
          <a:lstStyle/>
          <a:p>
            <a:pPr marL="2606675" algn="l" eaLnBrk="1" hangingPunct="1"/>
            <a:r>
              <a:rPr lang="ru-RU" altLang="de-DE" b="1" dirty="0" smtClean="0"/>
              <a:t>Баптисты Германии</a:t>
            </a:r>
            <a:endParaRPr lang="de-DE" altLang="de-DE" b="1" dirty="0" smtClean="0"/>
          </a:p>
        </p:txBody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736"/>
            <a:ext cx="9144000" cy="5805264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altLang="de-DE" sz="2800" dirty="0" smtClean="0"/>
              <a:t>	  			</a:t>
            </a:r>
            <a:r>
              <a:rPr lang="ru-RU" altLang="de-DE" sz="2600" b="1" dirty="0" smtClean="0"/>
              <a:t>Баптисты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возникли в </a:t>
            </a:r>
            <a:r>
              <a:rPr lang="de-DE" altLang="de-DE" sz="2600" b="1" dirty="0" smtClean="0"/>
              <a:t>1609</a:t>
            </a:r>
            <a:r>
              <a:rPr lang="ru-RU" altLang="de-DE" sz="2600" dirty="0" smtClean="0"/>
              <a:t> через </a:t>
            </a:r>
            <a:r>
              <a:rPr lang="de-DE" altLang="de-DE" sz="2600" dirty="0" smtClean="0"/>
              <a:t> 				</a:t>
            </a:r>
            <a:r>
              <a:rPr lang="ru-RU" altLang="de-DE" sz="2600" dirty="0" smtClean="0"/>
              <a:t>контакт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с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меннонитами. </a:t>
            </a:r>
            <a:r>
              <a:rPr lang="de-DE" altLang="de-DE" sz="2600" dirty="0" smtClean="0"/>
              <a:t> 			</a:t>
            </a:r>
            <a:r>
              <a:rPr lang="ru-RU" altLang="de-DE" sz="2600" dirty="0" smtClean="0"/>
              <a:t>		Они пережили в</a:t>
            </a:r>
            <a:r>
              <a:rPr lang="de-DE" altLang="de-DE" sz="2600" dirty="0" smtClean="0"/>
              <a:t> 18</a:t>
            </a:r>
            <a:r>
              <a:rPr lang="ru-RU" altLang="de-DE" sz="2600" dirty="0" smtClean="0"/>
              <a:t> в</a:t>
            </a:r>
            <a:r>
              <a:rPr lang="de-DE" altLang="de-DE" sz="2600" dirty="0" smtClean="0"/>
              <a:t>.</a:t>
            </a:r>
            <a:r>
              <a:rPr lang="ru-RU" altLang="de-DE" sz="2600" dirty="0" smtClean="0"/>
              <a:t> пробуждения</a:t>
            </a:r>
            <a:r>
              <a:rPr lang="de-DE" altLang="de-DE" sz="2600" dirty="0" smtClean="0"/>
              <a:t>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altLang="de-DE" sz="2600" dirty="0" smtClean="0"/>
              <a:t>				</a:t>
            </a:r>
            <a:r>
              <a:rPr lang="ru-RU" altLang="de-DE" sz="2600" dirty="0" smtClean="0"/>
              <a:t>Иоган</a:t>
            </a:r>
            <a:r>
              <a:rPr lang="de-DE" altLang="de-DE" sz="2600" b="1" dirty="0" smtClean="0"/>
              <a:t> O</a:t>
            </a:r>
            <a:r>
              <a:rPr lang="ru-RU" altLang="de-DE" sz="2600" b="1" dirty="0" smtClean="0"/>
              <a:t>нкен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перенес баптизм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на</a:t>
            </a:r>
            <a:r>
              <a:rPr lang="de-DE" altLang="de-DE" sz="2600" dirty="0" smtClean="0"/>
              <a:t>	</a:t>
            </a:r>
            <a:r>
              <a:rPr lang="ru-RU" altLang="de-DE" sz="2600" dirty="0" smtClean="0"/>
              <a:t>	</a:t>
            </a:r>
            <a:r>
              <a:rPr lang="de-DE" altLang="de-DE" sz="2600" dirty="0" smtClean="0"/>
              <a:t>		e</a:t>
            </a:r>
            <a:r>
              <a:rPr lang="ru-RU" altLang="de-DE" sz="2600" dirty="0" smtClean="0"/>
              <a:t>вропейский континент</a:t>
            </a:r>
            <a:r>
              <a:rPr lang="de-DE" altLang="de-DE" sz="2600" dirty="0" smtClean="0"/>
              <a:t>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altLang="de-DE" sz="2600" dirty="0" smtClean="0"/>
              <a:t>			  	</a:t>
            </a:r>
            <a:r>
              <a:rPr lang="ru-RU" altLang="de-DE" sz="2600" dirty="0" smtClean="0"/>
              <a:t>Он начал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первую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немецкую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воскресную </a:t>
            </a:r>
            <a:br>
              <a:rPr lang="ru-RU" altLang="de-DE" sz="2600" dirty="0" smtClean="0"/>
            </a:br>
            <a:r>
              <a:rPr lang="ru-RU" altLang="de-DE" sz="2600" dirty="0" smtClean="0"/>
              <a:t>			школу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и основал </a:t>
            </a:r>
            <a:br>
              <a:rPr lang="ru-RU" altLang="de-DE" sz="2600" dirty="0" smtClean="0"/>
            </a:br>
            <a:r>
              <a:rPr lang="ru-RU" altLang="de-DE" sz="2600" dirty="0" smtClean="0"/>
              <a:t>			в</a:t>
            </a:r>
            <a:r>
              <a:rPr lang="de-DE" altLang="de-DE" sz="2600" dirty="0" smtClean="0"/>
              <a:t> </a:t>
            </a:r>
            <a:r>
              <a:rPr lang="de-DE" altLang="de-DE" sz="2600" b="1" dirty="0" smtClean="0"/>
              <a:t>1835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г. первую</a:t>
            </a:r>
            <a:r>
              <a:rPr lang="de-DE" altLang="de-DE" sz="2600" dirty="0" smtClean="0"/>
              <a:t>  </a:t>
            </a:r>
            <a:br>
              <a:rPr lang="de-DE" altLang="de-DE" sz="2600" dirty="0" smtClean="0"/>
            </a:br>
            <a:r>
              <a:rPr lang="ru-RU" altLang="de-DE" sz="2600" dirty="0" smtClean="0"/>
              <a:t>баптистскую общину в Гамбурге</a:t>
            </a:r>
            <a:r>
              <a:rPr lang="de-DE" altLang="de-DE" sz="2600" dirty="0" smtClean="0"/>
              <a:t>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de-DE" altLang="de-DE" sz="12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de-DE" sz="2600" b="1" dirty="0" smtClean="0"/>
              <a:t>		</a:t>
            </a:r>
            <a:r>
              <a:rPr lang="de-DE" altLang="de-DE" sz="2600" b="1" dirty="0" smtClean="0"/>
              <a:t>A</a:t>
            </a:r>
            <a:r>
              <a:rPr lang="ru-RU" altLang="de-DE" sz="2600" b="1" dirty="0" smtClean="0"/>
              <a:t>вгуст</a:t>
            </a:r>
            <a:r>
              <a:rPr lang="de-DE" altLang="de-DE" sz="2600" b="1" dirty="0" smtClean="0"/>
              <a:t> </a:t>
            </a:r>
            <a:r>
              <a:rPr lang="ru-RU" altLang="de-DE" sz="2600" b="1" dirty="0" smtClean="0"/>
              <a:t>Либиг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был духовным</a:t>
            </a:r>
            <a:r>
              <a:rPr lang="de-DE" altLang="de-DE" sz="2600" dirty="0" smtClean="0"/>
              <a:t> </a:t>
            </a:r>
            <a:br>
              <a:rPr lang="de-DE" altLang="de-DE" sz="2600" dirty="0" smtClean="0"/>
            </a:br>
            <a:r>
              <a:rPr lang="ru-RU" altLang="de-DE" sz="2600" dirty="0" smtClean="0"/>
              <a:t>	      учителем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и миссионером.</a:t>
            </a:r>
            <a:r>
              <a:rPr lang="de-DE" altLang="de-DE" sz="2600" dirty="0" smtClean="0"/>
              <a:t> </a:t>
            </a:r>
            <a:endParaRPr lang="ru-RU" altLang="de-DE" sz="26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de-DE" sz="2600" dirty="0" smtClean="0"/>
              <a:t>		       Он трудился в Германии</a:t>
            </a:r>
            <a:r>
              <a:rPr lang="de-DE" altLang="de-DE" sz="2600" dirty="0" smtClean="0"/>
              <a:t>, </a:t>
            </a:r>
            <a:br>
              <a:rPr lang="de-DE" altLang="de-DE" sz="2600" dirty="0" smtClean="0"/>
            </a:br>
            <a:r>
              <a:rPr lang="ru-RU" altLang="de-DE" sz="2600" dirty="0"/>
              <a:t> </a:t>
            </a:r>
            <a:r>
              <a:rPr lang="ru-RU" altLang="de-DE" sz="2600" dirty="0" smtClean="0"/>
              <a:t>  России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(1866-1886), Румынии </a:t>
            </a:r>
            <a:br>
              <a:rPr lang="ru-RU" altLang="de-DE" sz="2600" dirty="0" smtClean="0"/>
            </a:br>
            <a:r>
              <a:rPr lang="ru-RU" altLang="de-DE" sz="2600" dirty="0" smtClean="0"/>
              <a:t> 		и Северной Америке</a:t>
            </a:r>
            <a:r>
              <a:rPr lang="de-DE" altLang="de-DE" sz="2600" dirty="0" smtClean="0"/>
              <a:t>.</a:t>
            </a:r>
            <a:endParaRPr lang="ru-RU" altLang="de-DE" sz="26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de-DE" sz="2600" dirty="0" smtClean="0"/>
              <a:t>	</a:t>
            </a:r>
            <a:endParaRPr lang="de-DE" altLang="de-DE" sz="2600" dirty="0" smtClean="0"/>
          </a:p>
        </p:txBody>
      </p:sp>
      <p:pic>
        <p:nvPicPr>
          <p:cNvPr id="380932" name="Picture 4" descr="325 onk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62213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0933" name="Text Box 5"/>
          <p:cNvSpPr txBox="1">
            <a:spLocks noChangeArrowheads="1"/>
          </p:cNvSpPr>
          <p:nvPr/>
        </p:nvSpPr>
        <p:spPr bwMode="auto">
          <a:xfrm>
            <a:off x="0" y="3230563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2000" b="1"/>
              <a:t>Johann G. Onken</a:t>
            </a:r>
          </a:p>
        </p:txBody>
      </p:sp>
      <p:pic>
        <p:nvPicPr>
          <p:cNvPr id="380934" name="Picture 6" descr="A0A8BB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301" y="3241426"/>
            <a:ext cx="3146699" cy="465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7019925" y="6165850"/>
            <a:ext cx="1878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2000" b="1">
                <a:solidFill>
                  <a:schemeClr val="bg1"/>
                </a:solidFill>
              </a:rPr>
              <a:t>August Liebig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31" grpId="0" build="p"/>
      <p:bldP spid="3809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562074"/>
          </a:xfrm>
          <a:solidFill>
            <a:schemeClr val="accent1"/>
          </a:solidFill>
        </p:spPr>
        <p:txBody>
          <a:bodyPr/>
          <a:lstStyle/>
          <a:p>
            <a:r>
              <a:rPr lang="ru-RU" sz="3600" b="1" dirty="0" smtClean="0"/>
              <a:t>Немецкие баптисты в России</a:t>
            </a:r>
            <a:endParaRPr lang="de-DE" sz="36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836712"/>
            <a:ext cx="8892480" cy="6021288"/>
          </a:xfrm>
        </p:spPr>
        <p:txBody>
          <a:bodyPr/>
          <a:lstStyle/>
          <a:p>
            <a:r>
              <a:rPr lang="ru-RU" altLang="de-DE" sz="2600" dirty="0"/>
              <a:t>Из Пруссии в Прибалтику, </a:t>
            </a:r>
            <a:r>
              <a:rPr lang="ru-RU" altLang="de-DE" sz="2600" dirty="0" smtClean="0"/>
              <a:t>через </a:t>
            </a:r>
            <a:r>
              <a:rPr lang="ru-RU" altLang="de-DE" sz="2600" dirty="0"/>
              <a:t>Польшу на Волынь </a:t>
            </a:r>
            <a:br>
              <a:rPr lang="ru-RU" altLang="de-DE" sz="2600" dirty="0"/>
            </a:br>
            <a:r>
              <a:rPr lang="ru-RU" altLang="de-DE" sz="2600" dirty="0" smtClean="0"/>
              <a:t>(</a:t>
            </a:r>
            <a:r>
              <a:rPr lang="ru-RU" sz="2600" dirty="0" smtClean="0"/>
              <a:t>Готфрид </a:t>
            </a:r>
            <a:r>
              <a:rPr lang="ru-RU" altLang="de-DE" sz="2600" dirty="0" smtClean="0"/>
              <a:t>Альф</a:t>
            </a:r>
            <a:r>
              <a:rPr lang="ru-RU" altLang="de-DE" sz="2600" dirty="0"/>
              <a:t>, Карл Ондра)</a:t>
            </a:r>
            <a:endParaRPr lang="de-DE" altLang="de-DE" sz="2600" dirty="0"/>
          </a:p>
          <a:p>
            <a:r>
              <a:rPr lang="ru-RU" sz="2600" dirty="0" smtClean="0"/>
              <a:t>Летом 1860 года из Мемеля (Клайпеда) образовалась первая община в Латвии (Лиепая)</a:t>
            </a:r>
          </a:p>
          <a:p>
            <a:r>
              <a:rPr lang="ru-RU" sz="2600" dirty="0" smtClean="0"/>
              <a:t>В </a:t>
            </a:r>
            <a:r>
              <a:rPr lang="ru-RU" sz="2600" dirty="0"/>
              <a:t>1858 </a:t>
            </a:r>
            <a:r>
              <a:rPr lang="ru-RU" sz="2600" dirty="0" smtClean="0"/>
              <a:t>немецкие </a:t>
            </a:r>
            <a:r>
              <a:rPr lang="ru-RU" sz="2600" dirty="0"/>
              <a:t>баптисты из Польши и Пруссии появились на Волыни </a:t>
            </a:r>
            <a:r>
              <a:rPr lang="ru-RU" sz="2600" dirty="0" smtClean="0"/>
              <a:t>(Ровенск. </a:t>
            </a:r>
            <a:r>
              <a:rPr lang="ru-RU" sz="2600" dirty="0"/>
              <a:t>и </a:t>
            </a:r>
            <a:r>
              <a:rPr lang="ru-RU" sz="2600" dirty="0" smtClean="0"/>
              <a:t>Житомирск. уезды). </a:t>
            </a:r>
          </a:p>
          <a:p>
            <a:r>
              <a:rPr lang="ru-RU" sz="2600" dirty="0" smtClean="0"/>
              <a:t>В 1864 основаны две общины и еще одна в 1866 г. </a:t>
            </a:r>
          </a:p>
          <a:p>
            <a:r>
              <a:rPr lang="ru-RU" sz="2600" dirty="0" smtClean="0"/>
              <a:t>Ведущими проповедники были Готфрид Альф (</a:t>
            </a:r>
            <a:r>
              <a:rPr lang="de-DE" sz="2600" dirty="0" smtClean="0"/>
              <a:t>1831–1898</a:t>
            </a:r>
            <a:r>
              <a:rPr lang="ru-RU" sz="2600" dirty="0" smtClean="0"/>
              <a:t>, Польша) и Карл Ондра (</a:t>
            </a:r>
            <a:r>
              <a:rPr lang="de-DE" sz="2600" dirty="0" smtClean="0"/>
              <a:t>1839–1887</a:t>
            </a:r>
            <a:r>
              <a:rPr lang="ru-RU" sz="2600" dirty="0" smtClean="0"/>
              <a:t>, Волынь).</a:t>
            </a:r>
          </a:p>
          <a:p>
            <a:r>
              <a:rPr lang="ru-RU" sz="2600" dirty="0"/>
              <a:t>Быстрый </a:t>
            </a:r>
            <a:r>
              <a:rPr lang="ru-RU" sz="2600" dirty="0" smtClean="0"/>
              <a:t>рост – к 1874 г. немецкое баптистское </a:t>
            </a:r>
            <a:r>
              <a:rPr lang="ru-RU" sz="2600" dirty="0"/>
              <a:t>братство на Волыни насчитывало </a:t>
            </a:r>
            <a:r>
              <a:rPr lang="ru-RU" sz="2600" dirty="0" smtClean="0"/>
              <a:t>1000 членов. </a:t>
            </a:r>
          </a:p>
          <a:p>
            <a:r>
              <a:rPr lang="ru-RU" sz="2800" dirty="0"/>
              <a:t>В 1887 Российский союз немецких баптистов включал в себя </a:t>
            </a:r>
            <a:r>
              <a:rPr lang="ru-RU" sz="2800" dirty="0" smtClean="0"/>
              <a:t>10.271 </a:t>
            </a:r>
            <a:r>
              <a:rPr lang="ru-RU" sz="2800" dirty="0"/>
              <a:t>чел. (</a:t>
            </a:r>
            <a:r>
              <a:rPr lang="ru-RU" sz="2800" dirty="0" smtClean="0"/>
              <a:t>вкл. прибалтийск).</a:t>
            </a:r>
            <a:endParaRPr lang="ru-RU" sz="2600" dirty="0" smtClean="0"/>
          </a:p>
        </p:txBody>
      </p:sp>
    </p:spTree>
    <p:extLst>
      <p:ext uri="{BB962C8B-B14F-4D97-AF65-F5344CB8AC3E}">
        <p14:creationId xmlns:p14="http://schemas.microsoft.com/office/powerpoint/2010/main" val="272584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04056"/>
          </a:xfrm>
        </p:spPr>
        <p:txBody>
          <a:bodyPr/>
          <a:lstStyle/>
          <a:p>
            <a:pPr algn="l"/>
            <a:r>
              <a:rPr lang="ru-RU" sz="2800" dirty="0"/>
              <a:t>Презентация дополняет материал </a:t>
            </a:r>
            <a:r>
              <a:rPr lang="ru-RU" sz="2800" dirty="0" smtClean="0"/>
              <a:t>книг:</a:t>
            </a:r>
            <a:endParaRPr lang="de-DE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83264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sz="2400" dirty="0"/>
              <a:t>Савинский С.Н.: История евангельских </a:t>
            </a:r>
            <a:r>
              <a:rPr lang="ru-RU" sz="2400" dirty="0" smtClean="0"/>
              <a:t>христиан-бап-тистов </a:t>
            </a:r>
            <a:r>
              <a:rPr lang="ru-RU" sz="2400" dirty="0"/>
              <a:t>Украины, России, Белоруссии. (</a:t>
            </a:r>
            <a:r>
              <a:rPr lang="ru-RU" sz="2400" dirty="0" smtClean="0"/>
              <a:t>т.1 1867-1917</a:t>
            </a:r>
            <a:r>
              <a:rPr lang="ru-RU" sz="2400" dirty="0"/>
              <a:t>)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Плетт И.П.: </a:t>
            </a:r>
            <a:r>
              <a:rPr lang="ru-RU" sz="2400" dirty="0"/>
              <a:t>Зарождение братства ЕХБ</a:t>
            </a:r>
            <a:r>
              <a:rPr lang="ru-RU" sz="2400" dirty="0" smtClean="0"/>
              <a:t> </a:t>
            </a:r>
          </a:p>
          <a:p>
            <a:pPr marL="0" indent="0">
              <a:buNone/>
            </a:pPr>
            <a:r>
              <a:rPr lang="ru-RU" sz="2000" dirty="0" smtClean="0"/>
              <a:t>Дополнительная литература: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Фаст </a:t>
            </a:r>
            <a:r>
              <a:rPr lang="ru-RU" sz="2000" dirty="0"/>
              <a:t>В.: Я с вами во все дни до скончания века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Эпп П.: 100 лет под кровом Всевышнего </a:t>
            </a:r>
          </a:p>
        </p:txBody>
      </p:sp>
    </p:spTree>
    <p:extLst>
      <p:ext uri="{BB962C8B-B14F-4D97-AF65-F5344CB8AC3E}">
        <p14:creationId xmlns:p14="http://schemas.microsoft.com/office/powerpoint/2010/main" val="1924831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405 forchgamm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3014663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 descr="409 deljako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8" y="620713"/>
            <a:ext cx="3017837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413 kalve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620713"/>
            <a:ext cx="29845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4868863"/>
            <a:ext cx="8893175" cy="1989137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2400" b="1" smtClean="0"/>
              <a:t>Otto Forchhammer</a:t>
            </a:r>
            <a:r>
              <a:rPr lang="de-DE" altLang="de-DE" sz="2400" smtClean="0"/>
              <a:t> (1813-1898) – </a:t>
            </a:r>
            <a:r>
              <a:rPr lang="ru-RU" altLang="de-DE" sz="2400" smtClean="0"/>
              <a:t>книгоноша-датчанин</a:t>
            </a:r>
            <a:r>
              <a:rPr lang="de-DE" altLang="de-DE" sz="2400" smtClean="0"/>
              <a:t>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2400" b="1" smtClean="0"/>
              <a:t>Jakub Kascha</a:t>
            </a:r>
            <a:r>
              <a:rPr lang="de-DE" altLang="de-DE" sz="2400" smtClean="0"/>
              <a:t> (</a:t>
            </a:r>
            <a:r>
              <a:rPr lang="ru-RU" altLang="de-DE" sz="2400" b="1" smtClean="0"/>
              <a:t>Яков</a:t>
            </a:r>
            <a:r>
              <a:rPr lang="de-DE" altLang="de-DE" sz="2400" b="1" smtClean="0"/>
              <a:t> </a:t>
            </a:r>
            <a:r>
              <a:rPr lang="ru-RU" altLang="de-DE" sz="2400" b="1" smtClean="0"/>
              <a:t>Деляков</a:t>
            </a:r>
            <a:r>
              <a:rPr lang="de-DE" altLang="de-DE" sz="2400" smtClean="0"/>
              <a:t>, 1829-1898) – </a:t>
            </a:r>
            <a:r>
              <a:rPr lang="ru-RU" altLang="de-DE" sz="2400" smtClean="0"/>
              <a:t>сириец</a:t>
            </a:r>
            <a:r>
              <a:rPr lang="de-DE" altLang="de-DE" sz="2400" smtClean="0"/>
              <a:t> </a:t>
            </a:r>
            <a:r>
              <a:rPr lang="ru-RU" altLang="de-DE" sz="2400" smtClean="0"/>
              <a:t>или</a:t>
            </a:r>
            <a:r>
              <a:rPr lang="de-DE" altLang="de-DE" sz="2400" smtClean="0"/>
              <a:t> </a:t>
            </a:r>
            <a:r>
              <a:rPr lang="ru-RU" altLang="de-DE" sz="2400" smtClean="0"/>
              <a:t>перс</a:t>
            </a:r>
            <a:r>
              <a:rPr lang="de-DE" altLang="de-DE" sz="2400" smtClean="0"/>
              <a:t> </a:t>
            </a:r>
            <a:r>
              <a:rPr lang="ru-RU" altLang="de-DE" sz="2400" smtClean="0"/>
              <a:t>был неутомимым странствующим проповедником</a:t>
            </a:r>
            <a:endParaRPr lang="de-DE" altLang="de-DE" sz="2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2400" b="1" smtClean="0"/>
              <a:t>Martin Kalweit</a:t>
            </a:r>
            <a:r>
              <a:rPr lang="de-DE" altLang="de-DE" sz="2400" smtClean="0"/>
              <a:t> (1833-1918) – </a:t>
            </a:r>
            <a:r>
              <a:rPr lang="ru-RU" altLang="de-DE" sz="2400" smtClean="0"/>
              <a:t>немецкий баптист из Литвы</a:t>
            </a:r>
            <a:r>
              <a:rPr lang="de-DE" altLang="de-DE" sz="2400" smtClean="0"/>
              <a:t>, </a:t>
            </a:r>
            <a:r>
              <a:rPr lang="ru-RU" altLang="de-DE" sz="2400" smtClean="0"/>
              <a:t>свидетель и креститель</a:t>
            </a:r>
            <a:r>
              <a:rPr lang="de-DE" altLang="de-DE" sz="2400" smtClean="0"/>
              <a:t> </a:t>
            </a:r>
            <a:r>
              <a:rPr lang="ru-RU" altLang="de-DE" sz="2400" smtClean="0"/>
              <a:t>Н.</a:t>
            </a:r>
            <a:r>
              <a:rPr lang="de-DE" altLang="de-DE" sz="2400" smtClean="0"/>
              <a:t> </a:t>
            </a:r>
            <a:r>
              <a:rPr lang="ru-RU" altLang="de-DE" sz="2400" smtClean="0"/>
              <a:t>Воронина в</a:t>
            </a:r>
            <a:r>
              <a:rPr lang="de-DE" altLang="de-DE" sz="2400" smtClean="0"/>
              <a:t> </a:t>
            </a:r>
            <a:r>
              <a:rPr lang="ru-RU" altLang="de-DE" sz="2400" smtClean="0"/>
              <a:t>Тифлисе</a:t>
            </a:r>
            <a:r>
              <a:rPr lang="de-DE" altLang="de-DE" sz="2400" smtClean="0"/>
              <a:t> (1867)</a:t>
            </a:r>
          </a:p>
        </p:txBody>
      </p:sp>
      <p:sp>
        <p:nvSpPr>
          <p:cNvPr id="81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sz="3200" smtClean="0"/>
              <a:t>Посвятили жизнь для евангелизации</a:t>
            </a:r>
            <a:r>
              <a:rPr lang="de-DE" altLang="de-DE" sz="3200" smtClean="0"/>
              <a:t> </a:t>
            </a:r>
            <a:r>
              <a:rPr lang="ru-RU" altLang="de-DE" sz="3200" smtClean="0"/>
              <a:t>России</a:t>
            </a:r>
            <a:endParaRPr lang="de-DE" altLang="de-DE" sz="32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979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25" y="-27384"/>
            <a:ext cx="2311400" cy="3009900"/>
          </a:xfrm>
          <a:prstGeom prst="rect">
            <a:avLst/>
          </a:prstGeom>
        </p:spPr>
      </p:pic>
      <p:pic>
        <p:nvPicPr>
          <p:cNvPr id="378882" name="Picture 2" descr="344 Georg_Mul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12" y="2348880"/>
            <a:ext cx="2159000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923925"/>
            <a:ext cx="8686800" cy="5949950"/>
          </a:xfrm>
        </p:spPr>
        <p:txBody>
          <a:bodyPr/>
          <a:lstStyle/>
          <a:p>
            <a:pPr eaLnBrk="1" hangingPunct="1">
              <a:lnSpc>
                <a:spcPct val="85000"/>
              </a:lnSpc>
              <a:buFontTx/>
              <a:buNone/>
            </a:pPr>
            <a:r>
              <a:rPr lang="ru-RU" altLang="de-DE" sz="2800" dirty="0" smtClean="0"/>
              <a:t>1829 Начало в Дублине</a:t>
            </a:r>
          </a:p>
          <a:p>
            <a:pPr eaLnBrk="1" hangingPunct="1">
              <a:lnSpc>
                <a:spcPct val="85000"/>
              </a:lnSpc>
              <a:buFontTx/>
              <a:buNone/>
            </a:pPr>
            <a:r>
              <a:rPr lang="ru-RU" altLang="de-DE" sz="2800" dirty="0" smtClean="0"/>
              <a:t>В 1848 разделение на «закрытых </a:t>
            </a:r>
            <a:br>
              <a:rPr lang="ru-RU" altLang="de-DE" sz="2800" dirty="0" smtClean="0"/>
            </a:br>
            <a:r>
              <a:rPr lang="ru-RU" altLang="de-DE" sz="2800" dirty="0" smtClean="0"/>
              <a:t>братьев» (</a:t>
            </a:r>
            <a:r>
              <a:rPr lang="ru-RU" altLang="de-DE" sz="2800" b="1" dirty="0" smtClean="0"/>
              <a:t>Джон Дарби</a:t>
            </a:r>
            <a:r>
              <a:rPr lang="ru-RU" altLang="de-DE" sz="2800" dirty="0" smtClean="0"/>
              <a:t> </a:t>
            </a:r>
            <a:r>
              <a:rPr lang="de-DE" altLang="de-DE" sz="2800" dirty="0" smtClean="0"/>
              <a:t>John Darby</a:t>
            </a:r>
            <a:r>
              <a:rPr lang="ru-RU" altLang="de-DE" sz="2800" dirty="0" smtClean="0"/>
              <a:t>)</a:t>
            </a:r>
            <a:endParaRPr lang="de-DE" altLang="de-DE" sz="2800" dirty="0" smtClean="0"/>
          </a:p>
          <a:p>
            <a:pPr eaLnBrk="1" hangingPunct="1">
              <a:lnSpc>
                <a:spcPct val="85000"/>
              </a:lnSpc>
              <a:buFontTx/>
              <a:buNone/>
            </a:pPr>
            <a:r>
              <a:rPr lang="ru-RU" altLang="de-DE" sz="2800" dirty="0" smtClean="0"/>
              <a:t>и «открытых братьев»</a:t>
            </a:r>
            <a:r>
              <a:rPr lang="de-DE" altLang="de-DE" sz="2800" dirty="0" smtClean="0"/>
              <a:t> </a:t>
            </a:r>
            <a:r>
              <a:rPr lang="ru-RU" altLang="de-DE" sz="2800" dirty="0" smtClean="0"/>
              <a:t>(плимутские)</a:t>
            </a:r>
            <a:r>
              <a:rPr lang="de-DE" altLang="de-DE" sz="2800" dirty="0" smtClean="0"/>
              <a:t> </a:t>
            </a:r>
          </a:p>
          <a:p>
            <a:pPr eaLnBrk="1" hangingPunct="1">
              <a:lnSpc>
                <a:spcPct val="85000"/>
              </a:lnSpc>
              <a:buFontTx/>
              <a:buNone/>
            </a:pPr>
            <a:r>
              <a:rPr lang="ru-RU" altLang="de-DE" sz="2800" b="1" dirty="0" smtClean="0"/>
              <a:t>Георг Мюллер</a:t>
            </a:r>
            <a:r>
              <a:rPr lang="de-DE" altLang="de-DE" sz="2800" b="1" dirty="0" smtClean="0"/>
              <a:t> </a:t>
            </a:r>
            <a:r>
              <a:rPr lang="ru-RU" altLang="de-DE" sz="2800" dirty="0" smtClean="0"/>
              <a:t>в </a:t>
            </a:r>
            <a:r>
              <a:rPr lang="de-DE" altLang="de-DE" sz="2800" dirty="0" smtClean="0"/>
              <a:t>1886 </a:t>
            </a:r>
            <a:r>
              <a:rPr lang="ru-RU" altLang="de-DE" sz="2800" dirty="0" smtClean="0"/>
              <a:t>г. посетил </a:t>
            </a:r>
            <a:endParaRPr lang="de-DE" altLang="de-DE" sz="2800" dirty="0" smtClean="0"/>
          </a:p>
          <a:p>
            <a:pPr eaLnBrk="1" hangingPunct="1">
              <a:lnSpc>
                <a:spcPct val="85000"/>
              </a:lnSpc>
              <a:buFontTx/>
              <a:buNone/>
            </a:pPr>
            <a:r>
              <a:rPr lang="ru-RU" altLang="de-DE" sz="2800" dirty="0" smtClean="0"/>
              <a:t> 				Санкт-Петербург</a:t>
            </a:r>
            <a:r>
              <a:rPr lang="de-DE" altLang="de-DE" sz="2800" dirty="0" smtClean="0"/>
              <a:t>. </a:t>
            </a:r>
            <a:endParaRPr lang="ru-RU" altLang="de-DE" sz="2800" dirty="0" smtClean="0"/>
          </a:p>
          <a:p>
            <a:pPr eaLnBrk="1" hangingPunct="1">
              <a:lnSpc>
                <a:spcPct val="85000"/>
              </a:lnSpc>
              <a:buFontTx/>
              <a:buNone/>
            </a:pPr>
            <a:endParaRPr lang="de-DE" altLang="de-DE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2800" dirty="0" smtClean="0"/>
              <a:t>			    </a:t>
            </a:r>
            <a:r>
              <a:rPr lang="ru-RU" altLang="de-DE" sz="2800" b="1" dirty="0" smtClean="0"/>
              <a:t>Фридрих</a:t>
            </a:r>
            <a:r>
              <a:rPr lang="ru-RU" altLang="de-DE" sz="2800" dirty="0" smtClean="0"/>
              <a:t> </a:t>
            </a:r>
            <a:r>
              <a:rPr lang="ru-RU" altLang="de-DE" sz="2800" b="1" dirty="0" smtClean="0"/>
              <a:t>Вильгельм</a:t>
            </a:r>
            <a:r>
              <a:rPr lang="de-DE" altLang="de-DE" sz="2800" b="1" dirty="0" smtClean="0"/>
              <a:t> </a:t>
            </a:r>
            <a:r>
              <a:rPr lang="ru-RU" altLang="de-DE" sz="2800" b="1" dirty="0" smtClean="0"/>
              <a:t/>
            </a:r>
            <a:br>
              <a:rPr lang="ru-RU" altLang="de-DE" sz="2800" b="1" dirty="0" smtClean="0"/>
            </a:br>
            <a:r>
              <a:rPr lang="ru-RU" altLang="de-DE" sz="2800" b="1" dirty="0" smtClean="0"/>
              <a:t> 		    Бедекер</a:t>
            </a:r>
            <a:r>
              <a:rPr lang="de-DE" altLang="de-DE" sz="2800" b="1" dirty="0" smtClean="0"/>
              <a:t> </a:t>
            </a:r>
            <a:r>
              <a:rPr lang="ru-RU" altLang="de-DE" sz="2800" dirty="0" smtClean="0"/>
              <a:t>совершал</a:t>
            </a:r>
            <a:r>
              <a:rPr lang="de-DE" altLang="de-DE" sz="2800" dirty="0" smtClean="0"/>
              <a:t> </a:t>
            </a:r>
            <a:r>
              <a:rPr lang="ru-RU" altLang="de-DE" sz="2800" dirty="0" smtClean="0"/>
              <a:t>с</a:t>
            </a:r>
            <a:r>
              <a:rPr lang="de-DE" altLang="de-DE" sz="2800" b="1" dirty="0" smtClean="0"/>
              <a:t/>
            </a:r>
            <a:br>
              <a:rPr lang="de-DE" altLang="de-DE" sz="2800" b="1" dirty="0" smtClean="0"/>
            </a:br>
            <a:r>
              <a:rPr lang="de-DE" altLang="de-DE" sz="2800" b="1" dirty="0" smtClean="0"/>
              <a:t>		    </a:t>
            </a:r>
            <a:r>
              <a:rPr lang="ru-RU" altLang="de-DE" sz="2800" dirty="0" smtClean="0"/>
              <a:t>1877 г. </a:t>
            </a:r>
            <a:r>
              <a:rPr lang="ru-RU" altLang="de-DE" sz="2800" dirty="0" smtClean="0"/>
              <a:t>длинные еванге-</a:t>
            </a:r>
            <a:r>
              <a:rPr lang="de-DE" altLang="de-DE" sz="2800" dirty="0" smtClean="0"/>
              <a:t>				</a:t>
            </a:r>
            <a:r>
              <a:rPr lang="ru-RU" altLang="de-DE" sz="2800" dirty="0" smtClean="0"/>
              <a:t>	</a:t>
            </a:r>
            <a:r>
              <a:rPr lang="de-DE" altLang="de-DE" sz="2800" dirty="0" smtClean="0"/>
              <a:t> </a:t>
            </a:r>
            <a:r>
              <a:rPr lang="ru-RU" altLang="de-DE" sz="2800" dirty="0" smtClean="0"/>
              <a:t>    </a:t>
            </a:r>
            <a:r>
              <a:rPr lang="ru-RU" altLang="de-DE" sz="2800" dirty="0" smtClean="0"/>
              <a:t>лизационные</a:t>
            </a:r>
            <a:r>
              <a:rPr lang="de-DE" altLang="de-DE" sz="2800" dirty="0" smtClean="0"/>
              <a:t> </a:t>
            </a:r>
            <a:r>
              <a:rPr lang="ru-RU" altLang="de-DE" sz="2800" dirty="0" smtClean="0"/>
              <a:t>поездки </a:t>
            </a:r>
            <a:r>
              <a:rPr lang="de-DE" altLang="de-DE" sz="2800" dirty="0" smtClean="0"/>
              <a:t>					    </a:t>
            </a:r>
            <a:r>
              <a:rPr lang="ru-RU" altLang="de-DE" sz="2800" dirty="0" smtClean="0"/>
              <a:t> по России (до Сахалина)</a:t>
            </a:r>
            <a:r>
              <a:rPr lang="de-DE" altLang="de-DE" sz="2800" dirty="0" smtClean="0"/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2800" dirty="0" smtClean="0"/>
              <a:t>			    </a:t>
            </a:r>
            <a:r>
              <a:rPr lang="ru-RU" altLang="de-DE" sz="2800" dirty="0" smtClean="0"/>
              <a:t> Он связал пробужденных</a:t>
            </a:r>
            <a:r>
              <a:rPr lang="de-DE" altLang="de-DE" sz="2800" dirty="0" smtClean="0"/>
              <a:t> </a:t>
            </a:r>
            <a:r>
              <a:rPr lang="ru-RU" altLang="de-DE" sz="2800" dirty="0" smtClean="0"/>
              <a:t>России</a:t>
            </a:r>
            <a:r>
              <a:rPr lang="de-DE" altLang="de-DE" sz="2800" dirty="0" smtClean="0"/>
              <a:t>			    </a:t>
            </a:r>
            <a:r>
              <a:rPr lang="ru-RU" altLang="de-DE" sz="2800" dirty="0" smtClean="0"/>
              <a:t> с Движением Альянса в Германии</a:t>
            </a:r>
            <a:r>
              <a:rPr lang="de-DE" altLang="de-DE" sz="2800" dirty="0" smtClean="0"/>
              <a:t>.</a:t>
            </a:r>
          </a:p>
        </p:txBody>
      </p:sp>
      <p:sp>
        <p:nvSpPr>
          <p:cNvPr id="378884" name="Text Box 4"/>
          <p:cNvSpPr txBox="1">
            <a:spLocks noChangeArrowheads="1"/>
          </p:cNvSpPr>
          <p:nvPr/>
        </p:nvSpPr>
        <p:spPr bwMode="auto">
          <a:xfrm>
            <a:off x="6909480" y="5253029"/>
            <a:ext cx="2339975" cy="70167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de-DE" sz="2000" b="1"/>
              <a:t>Георг</a:t>
            </a:r>
            <a:r>
              <a:rPr lang="de-DE" altLang="de-DE" sz="2000" b="1"/>
              <a:t> </a:t>
            </a:r>
            <a:r>
              <a:rPr lang="ru-RU" altLang="de-DE" sz="2000" b="1"/>
              <a:t>Мюллер</a:t>
            </a:r>
            <a:endParaRPr lang="de-DE" altLang="de-DE" sz="2000" b="1"/>
          </a:p>
          <a:p>
            <a:pPr algn="ctr" eaLnBrk="1" hangingPunct="1"/>
            <a:r>
              <a:rPr lang="de-DE" altLang="de-DE" sz="2000" b="1"/>
              <a:t>1805-1898 Bristol</a:t>
            </a:r>
          </a:p>
        </p:txBody>
      </p:sp>
      <p:pic>
        <p:nvPicPr>
          <p:cNvPr id="378885" name="Picture 5" descr="426 bedek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4969"/>
            <a:ext cx="2474913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886" name="Text Box 6"/>
          <p:cNvSpPr txBox="1">
            <a:spLocks noChangeArrowheads="1"/>
          </p:cNvSpPr>
          <p:nvPr/>
        </p:nvSpPr>
        <p:spPr bwMode="auto">
          <a:xfrm>
            <a:off x="1" y="6165850"/>
            <a:ext cx="2555776" cy="708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de-DE" sz="2000" dirty="0"/>
              <a:t>Фридрих Вильгельм</a:t>
            </a:r>
            <a:r>
              <a:rPr lang="de-DE" altLang="de-DE" sz="2000" b="1" dirty="0"/>
              <a:t> </a:t>
            </a:r>
            <a:r>
              <a:rPr lang="ru-RU" altLang="de-DE" sz="2000" b="1" dirty="0"/>
              <a:t>Бедекер </a:t>
            </a:r>
            <a:r>
              <a:rPr lang="de-DE" altLang="de-DE" b="1" dirty="0"/>
              <a:t>1823-1906</a:t>
            </a:r>
            <a:r>
              <a:rPr lang="de-DE" altLang="de-DE" dirty="0"/>
              <a:t> </a:t>
            </a:r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6804025" cy="633412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sz="3200" b="1" smtClean="0"/>
              <a:t>Британское движение братьев</a:t>
            </a:r>
            <a:endParaRPr lang="de-DE" altLang="de-DE" sz="3200" b="1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3" grpId="0" build="p"/>
      <p:bldP spid="378884" grpId="0" animBg="1"/>
      <p:bldP spid="37888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209675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sz="4000" smtClean="0"/>
              <a:t>Общее пробуждение </a:t>
            </a:r>
            <a:br>
              <a:rPr lang="ru-RU" altLang="de-DE" sz="4000" smtClean="0"/>
            </a:br>
            <a:r>
              <a:rPr lang="ru-RU" altLang="de-DE" sz="4000" smtClean="0"/>
              <a:t>в Российской империи 19 в.</a:t>
            </a:r>
            <a:endParaRPr lang="de-DE" altLang="de-DE" sz="4000" smtClean="0"/>
          </a:p>
        </p:txBody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686800" cy="5229225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ru-RU" altLang="de-DE" sz="2800" dirty="0" smtClean="0"/>
              <a:t>Происходило в очень разных кругах</a:t>
            </a:r>
            <a:endParaRPr lang="de-DE" altLang="de-DE" sz="2800" dirty="0" smtClean="0"/>
          </a:p>
          <a:p>
            <a:pPr marL="609600" indent="-609600" eaLnBrk="1" hangingPunct="1">
              <a:buFontTx/>
              <a:buAutoNum type="arabicPeriod"/>
            </a:pPr>
            <a:r>
              <a:rPr lang="ru-RU" altLang="de-DE" sz="2800" dirty="0" smtClean="0"/>
              <a:t>и имело много различных источников</a:t>
            </a:r>
            <a:r>
              <a:rPr lang="de-DE" altLang="de-DE" sz="2800" dirty="0" smtClean="0"/>
              <a:t>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ru-RU" altLang="de-DE" sz="2800" dirty="0" smtClean="0"/>
              <a:t>Факторы, способствовавшие пробуждению</a:t>
            </a:r>
            <a:r>
              <a:rPr lang="de-DE" altLang="de-DE" sz="2800" dirty="0" smtClean="0"/>
              <a:t>:</a:t>
            </a:r>
          </a:p>
          <a:p>
            <a:pPr marL="990600" lvl="1" indent="-533400" eaLnBrk="1" hangingPunct="1"/>
            <a:r>
              <a:rPr lang="ru-RU" altLang="de-DE" sz="2400" dirty="0" smtClean="0"/>
              <a:t>духовные искания людей</a:t>
            </a:r>
            <a:endParaRPr lang="de-DE" altLang="de-DE" sz="2400" dirty="0" smtClean="0"/>
          </a:p>
          <a:p>
            <a:pPr marL="990600" lvl="1" indent="-533400" eaLnBrk="1" hangingPunct="1"/>
            <a:r>
              <a:rPr lang="ru-RU" altLang="de-DE" sz="2400" dirty="0" smtClean="0"/>
              <a:t>распространение Священного Писания</a:t>
            </a:r>
            <a:endParaRPr lang="de-DE" altLang="de-DE" sz="2400" dirty="0" smtClean="0"/>
          </a:p>
          <a:p>
            <a:pPr marL="990600" lvl="1" indent="-533400" eaLnBrk="1" hangingPunct="1"/>
            <a:r>
              <a:rPr lang="ru-RU" altLang="de-DE" sz="2400" dirty="0" smtClean="0"/>
              <a:t>личный пример обращенных или пробужденных</a:t>
            </a:r>
            <a:endParaRPr lang="de-DE" altLang="de-DE" sz="2400" dirty="0" smtClean="0"/>
          </a:p>
          <a:p>
            <a:pPr marL="609600" indent="-609600" eaLnBrk="1" hangingPunct="1"/>
            <a:r>
              <a:rPr lang="ru-RU" altLang="de-DE" sz="2800" dirty="0" smtClean="0"/>
              <a:t>Факторы, осложнявшие пробуждение</a:t>
            </a:r>
            <a:r>
              <a:rPr lang="de-DE" altLang="de-DE" sz="2800" dirty="0" smtClean="0"/>
              <a:t>:</a:t>
            </a:r>
          </a:p>
          <a:p>
            <a:pPr marL="990600" lvl="1" indent="-533400" eaLnBrk="1" hangingPunct="1"/>
            <a:r>
              <a:rPr lang="ru-RU" altLang="de-DE" sz="2400" dirty="0" smtClean="0"/>
              <a:t>запрет выхода из православия и строгое наказание за </a:t>
            </a:r>
            <a:r>
              <a:rPr lang="de-DE" altLang="de-DE" sz="2400" dirty="0" smtClean="0"/>
              <a:t>„</a:t>
            </a:r>
            <a:r>
              <a:rPr lang="ru-RU" altLang="de-DE" sz="2400" dirty="0" smtClean="0"/>
              <a:t>совращение православных</a:t>
            </a:r>
            <a:r>
              <a:rPr lang="de-DE" altLang="de-DE" sz="2400" dirty="0" smtClean="0"/>
              <a:t>“ </a:t>
            </a:r>
          </a:p>
          <a:p>
            <a:pPr marL="990600" lvl="1" indent="-533400" eaLnBrk="1" hangingPunct="1"/>
            <a:r>
              <a:rPr lang="ru-RU" altLang="de-DE" sz="2400" dirty="0" smtClean="0"/>
              <a:t>усиливавшиеся притеснения и гонения, особенно при прокуроре Священного Синода Победоносцеве</a:t>
            </a:r>
            <a:endParaRPr lang="de-DE" altLang="de-DE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2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10243" name="Picture 3" descr="KarteMennKolEurRussl(1)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491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7076" name="AutoShape 4"/>
          <p:cNvSpPr>
            <a:spLocks noChangeArrowheads="1"/>
          </p:cNvSpPr>
          <p:nvPr/>
        </p:nvSpPr>
        <p:spPr bwMode="auto">
          <a:xfrm>
            <a:off x="1187450" y="-531813"/>
            <a:ext cx="1655763" cy="16557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noFill/>
          <a:ln w="635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7077" name="AutoShape 5"/>
          <p:cNvSpPr>
            <a:spLocks noChangeArrowheads="1"/>
          </p:cNvSpPr>
          <p:nvPr/>
        </p:nvSpPr>
        <p:spPr bwMode="auto">
          <a:xfrm>
            <a:off x="1619250" y="3141663"/>
            <a:ext cx="3240088" cy="31686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noFill/>
          <a:ln w="635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7078" name="AutoShape 6"/>
          <p:cNvSpPr>
            <a:spLocks noChangeArrowheads="1"/>
          </p:cNvSpPr>
          <p:nvPr/>
        </p:nvSpPr>
        <p:spPr bwMode="auto">
          <a:xfrm>
            <a:off x="4211638" y="5084763"/>
            <a:ext cx="2592387" cy="24479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noFill/>
          <a:ln w="635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7079" name="AutoShape 7"/>
          <p:cNvSpPr>
            <a:spLocks noChangeArrowheads="1"/>
          </p:cNvSpPr>
          <p:nvPr/>
        </p:nvSpPr>
        <p:spPr bwMode="auto">
          <a:xfrm>
            <a:off x="-3097213" y="0"/>
            <a:ext cx="6192838" cy="61658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3779838" y="0"/>
            <a:ext cx="5621337" cy="8223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sz="2400" b="1"/>
              <a:t>Центры пробуждения</a:t>
            </a:r>
            <a:r>
              <a:rPr lang="de-DE" altLang="de-DE" sz="2400" b="1"/>
              <a:t> </a:t>
            </a:r>
            <a:r>
              <a:rPr lang="ru-RU" altLang="de-DE" sz="2400" b="1"/>
              <a:t>и</a:t>
            </a:r>
            <a:r>
              <a:rPr lang="de-DE" altLang="de-DE" sz="2400" b="1"/>
              <a:t> </a:t>
            </a:r>
          </a:p>
          <a:p>
            <a:pPr eaLnBrk="1" hangingPunct="1"/>
            <a:r>
              <a:rPr lang="ru-RU" altLang="de-DE" sz="2400" b="1"/>
              <a:t>образования</a:t>
            </a:r>
            <a:r>
              <a:rPr lang="de-DE" altLang="de-DE" sz="2400" b="1"/>
              <a:t> </a:t>
            </a:r>
            <a:r>
              <a:rPr lang="ru-RU" altLang="de-DE" sz="2400" b="1"/>
              <a:t>пробужденных</a:t>
            </a:r>
            <a:r>
              <a:rPr lang="de-DE" altLang="de-DE" sz="2400" b="1"/>
              <a:t> </a:t>
            </a:r>
            <a:r>
              <a:rPr lang="ru-RU" altLang="de-DE" sz="2400" b="1"/>
              <a:t>общин</a:t>
            </a:r>
            <a:endParaRPr lang="de-DE" altLang="de-DE" sz="2400" b="1"/>
          </a:p>
        </p:txBody>
      </p:sp>
      <p:sp>
        <p:nvSpPr>
          <p:cNvPr id="387081" name="Text Box 9"/>
          <p:cNvSpPr txBox="1">
            <a:spLocks noChangeArrowheads="1"/>
          </p:cNvSpPr>
          <p:nvPr/>
        </p:nvSpPr>
        <p:spPr bwMode="auto">
          <a:xfrm>
            <a:off x="0" y="2117725"/>
            <a:ext cx="1476375" cy="1311275"/>
          </a:xfrm>
          <a:prstGeom prst="rect">
            <a:avLst/>
          </a:prstGeom>
          <a:solidFill>
            <a:schemeClr val="bg1">
              <a:alpha val="4901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sz="2000" b="1"/>
              <a:t>Пиетисты</a:t>
            </a:r>
            <a:r>
              <a:rPr lang="de-DE" altLang="de-DE" sz="2000" b="1"/>
              <a:t> </a:t>
            </a:r>
            <a:r>
              <a:rPr lang="de-DE" altLang="de-DE" sz="2000"/>
              <a:t>(1812) </a:t>
            </a:r>
            <a:r>
              <a:rPr lang="ru-RU" altLang="de-DE" sz="2000"/>
              <a:t>и</a:t>
            </a:r>
            <a:r>
              <a:rPr lang="de-DE" altLang="de-DE" sz="2000"/>
              <a:t> </a:t>
            </a:r>
          </a:p>
          <a:p>
            <a:pPr eaLnBrk="1" hangingPunct="1"/>
            <a:r>
              <a:rPr lang="ru-RU" altLang="de-DE" sz="2000" b="1"/>
              <a:t>Баптисты</a:t>
            </a:r>
            <a:r>
              <a:rPr lang="de-DE" altLang="de-DE" sz="2000" b="1"/>
              <a:t> </a:t>
            </a:r>
            <a:r>
              <a:rPr lang="de-DE" altLang="de-DE" sz="2000"/>
              <a:t>(1857)</a:t>
            </a:r>
          </a:p>
        </p:txBody>
      </p:sp>
      <p:sp>
        <p:nvSpPr>
          <p:cNvPr id="387082" name="Text Box 10"/>
          <p:cNvSpPr txBox="1">
            <a:spLocks noChangeArrowheads="1"/>
          </p:cNvSpPr>
          <p:nvPr/>
        </p:nvSpPr>
        <p:spPr bwMode="auto">
          <a:xfrm>
            <a:off x="1979613" y="404813"/>
            <a:ext cx="1906587" cy="1006475"/>
          </a:xfrm>
          <a:prstGeom prst="rect">
            <a:avLst/>
          </a:prstGeom>
          <a:solidFill>
            <a:schemeClr val="bg1">
              <a:alpha val="6901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sz="2000" b="1"/>
              <a:t>евангельское</a:t>
            </a:r>
            <a:endParaRPr lang="de-DE" altLang="de-DE" sz="2000" b="1"/>
          </a:p>
          <a:p>
            <a:pPr eaLnBrk="1" hangingPunct="1"/>
            <a:r>
              <a:rPr lang="ru-RU" altLang="de-DE" sz="2000" b="1"/>
              <a:t>движение</a:t>
            </a:r>
            <a:r>
              <a:rPr lang="de-DE" altLang="de-DE" sz="2000" b="1"/>
              <a:t> </a:t>
            </a:r>
          </a:p>
          <a:p>
            <a:pPr eaLnBrk="1" hangingPunct="1"/>
            <a:r>
              <a:rPr lang="ru-RU" altLang="de-DE" sz="2000" b="1"/>
              <a:t>с</a:t>
            </a:r>
            <a:r>
              <a:rPr lang="de-DE" altLang="de-DE" sz="2000" b="1"/>
              <a:t> 1874</a:t>
            </a:r>
          </a:p>
        </p:txBody>
      </p:sp>
      <p:sp>
        <p:nvSpPr>
          <p:cNvPr id="387083" name="Text Box 11"/>
          <p:cNvSpPr txBox="1">
            <a:spLocks noChangeArrowheads="1"/>
          </p:cNvSpPr>
          <p:nvPr/>
        </p:nvSpPr>
        <p:spPr bwMode="auto">
          <a:xfrm>
            <a:off x="3419475" y="3644900"/>
            <a:ext cx="2707601" cy="1015663"/>
          </a:xfrm>
          <a:prstGeom prst="rect">
            <a:avLst/>
          </a:prstGeom>
          <a:solidFill>
            <a:schemeClr val="bg1">
              <a:alpha val="6901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sz="2000" b="1" dirty="0"/>
              <a:t>Штундисты с</a:t>
            </a:r>
            <a:r>
              <a:rPr lang="de-DE" altLang="de-DE" sz="2000" b="1" dirty="0"/>
              <a:t> 1845, </a:t>
            </a:r>
          </a:p>
          <a:p>
            <a:pPr eaLnBrk="1" hangingPunct="1"/>
            <a:r>
              <a:rPr lang="de-DE" altLang="de-DE" sz="2000" b="1" dirty="0"/>
              <a:t>M</a:t>
            </a:r>
            <a:r>
              <a:rPr lang="ru-RU" altLang="de-DE" sz="2000" b="1" dirty="0"/>
              <a:t>БО</a:t>
            </a:r>
            <a:r>
              <a:rPr lang="de-DE" altLang="de-DE" sz="2000" b="1" dirty="0"/>
              <a:t> 1860 </a:t>
            </a:r>
            <a:r>
              <a:rPr lang="ru-RU" altLang="de-DE" sz="2000" b="1" dirty="0"/>
              <a:t>и</a:t>
            </a:r>
            <a:r>
              <a:rPr lang="de-DE" altLang="de-DE" sz="2000" b="1" dirty="0"/>
              <a:t> </a:t>
            </a:r>
          </a:p>
          <a:p>
            <a:pPr eaLnBrk="1" hangingPunct="1"/>
            <a:r>
              <a:rPr lang="ru-RU" altLang="de-DE" sz="2000" b="1" dirty="0" smtClean="0"/>
              <a:t>Нем. баптисты</a:t>
            </a:r>
            <a:r>
              <a:rPr lang="de-DE" altLang="de-DE" sz="2000" b="1" dirty="0" smtClean="0"/>
              <a:t> </a:t>
            </a:r>
            <a:r>
              <a:rPr lang="de-DE" altLang="de-DE" sz="2000" b="1" dirty="0"/>
              <a:t>1864</a:t>
            </a:r>
          </a:p>
        </p:txBody>
      </p:sp>
      <p:sp>
        <p:nvSpPr>
          <p:cNvPr id="387084" name="Text Box 12"/>
          <p:cNvSpPr txBox="1">
            <a:spLocks noChangeArrowheads="1"/>
          </p:cNvSpPr>
          <p:nvPr/>
        </p:nvSpPr>
        <p:spPr bwMode="auto">
          <a:xfrm>
            <a:off x="5867400" y="5300663"/>
            <a:ext cx="1841500" cy="1006475"/>
          </a:xfrm>
          <a:prstGeom prst="rect">
            <a:avLst/>
          </a:prstGeom>
          <a:solidFill>
            <a:schemeClr val="bg1">
              <a:alpha val="6901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sz="2000" b="1"/>
              <a:t>Баптистские </a:t>
            </a:r>
            <a:endParaRPr lang="de-DE" altLang="de-DE" sz="2000" b="1"/>
          </a:p>
          <a:p>
            <a:pPr eaLnBrk="1" hangingPunct="1"/>
            <a:r>
              <a:rPr lang="ru-RU" altLang="de-DE" sz="2000" b="1"/>
              <a:t>общины</a:t>
            </a:r>
            <a:endParaRPr lang="de-DE" altLang="de-DE" sz="2000" b="1"/>
          </a:p>
          <a:p>
            <a:pPr eaLnBrk="1" hangingPunct="1"/>
            <a:r>
              <a:rPr lang="ru-RU" altLang="de-DE" sz="2000" b="1"/>
              <a:t>с</a:t>
            </a:r>
            <a:r>
              <a:rPr lang="de-DE" altLang="de-DE" sz="2000" b="1"/>
              <a:t> 1867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5219700" y="6491288"/>
            <a:ext cx="654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/>
              <a:t>Tiflis</a:t>
            </a:r>
          </a:p>
        </p:txBody>
      </p:sp>
      <p:sp>
        <p:nvSpPr>
          <p:cNvPr id="387086" name="AutoShape 14"/>
          <p:cNvSpPr>
            <a:spLocks noChangeArrowheads="1"/>
          </p:cNvSpPr>
          <p:nvPr/>
        </p:nvSpPr>
        <p:spPr bwMode="auto">
          <a:xfrm>
            <a:off x="-1476375" y="-387350"/>
            <a:ext cx="11809413" cy="111617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7087" name="AutoShape 15"/>
          <p:cNvSpPr>
            <a:spLocks noChangeArrowheads="1"/>
          </p:cNvSpPr>
          <p:nvPr/>
        </p:nvSpPr>
        <p:spPr bwMode="auto">
          <a:xfrm>
            <a:off x="4572000" y="2744788"/>
            <a:ext cx="719138" cy="68421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bg1">
              <a:alpha val="50980"/>
            </a:schemeClr>
          </a:solidFill>
          <a:ln w="254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de-DE" sz="1600" b="1"/>
              <a:t>Молокане</a:t>
            </a:r>
            <a:endParaRPr lang="de-DE" altLang="de-DE" sz="1600" b="1"/>
          </a:p>
          <a:p>
            <a:pPr algn="ctr" eaLnBrk="1" hangingPunct="1"/>
            <a:r>
              <a:rPr lang="ru-RU" altLang="de-DE" sz="1600" b="1"/>
              <a:t>с</a:t>
            </a:r>
            <a:r>
              <a:rPr lang="de-DE" altLang="de-DE" sz="1600" b="1"/>
              <a:t> 1760</a:t>
            </a:r>
          </a:p>
        </p:txBody>
      </p:sp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0" y="5661025"/>
            <a:ext cx="4284663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  <a:p>
            <a:pPr eaLnBrk="1" hangingPunct="1">
              <a:spcBef>
                <a:spcPct val="50000"/>
              </a:spcBef>
            </a:pPr>
            <a:endParaRPr lang="de-DE" altLang="de-DE"/>
          </a:p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387089" name="Text Box 17"/>
          <p:cNvSpPr txBox="1">
            <a:spLocks noChangeArrowheads="1"/>
          </p:cNvSpPr>
          <p:nvPr/>
        </p:nvSpPr>
        <p:spPr bwMode="auto">
          <a:xfrm>
            <a:off x="2051050" y="3429000"/>
            <a:ext cx="22764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b="1"/>
              <a:t>Меннониты</a:t>
            </a:r>
            <a:r>
              <a:rPr lang="ru-RU" altLang="de-DE"/>
              <a:t> </a:t>
            </a:r>
            <a:r>
              <a:rPr lang="ru-RU" altLang="de-DE" b="1"/>
              <a:t>с</a:t>
            </a:r>
            <a:r>
              <a:rPr lang="de-DE" altLang="de-DE" b="1"/>
              <a:t> 1789</a:t>
            </a:r>
          </a:p>
        </p:txBody>
      </p:sp>
      <p:sp>
        <p:nvSpPr>
          <p:cNvPr id="387090" name="Text Box 18"/>
          <p:cNvSpPr txBox="1">
            <a:spLocks noChangeArrowheads="1"/>
          </p:cNvSpPr>
          <p:nvPr/>
        </p:nvSpPr>
        <p:spPr bwMode="auto">
          <a:xfrm>
            <a:off x="6711950" y="869950"/>
            <a:ext cx="2508250" cy="350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1700"/>
              <a:t>Me</a:t>
            </a:r>
            <a:r>
              <a:rPr lang="ru-RU" altLang="de-DE" sz="1700"/>
              <a:t>ннонитские</a:t>
            </a:r>
            <a:r>
              <a:rPr lang="de-DE" altLang="de-DE" sz="1700"/>
              <a:t> </a:t>
            </a:r>
            <a:r>
              <a:rPr lang="ru-RU" altLang="de-DE" sz="1700"/>
              <a:t>колонии</a:t>
            </a:r>
            <a:endParaRPr lang="de-DE" altLang="de-DE" sz="1700"/>
          </a:p>
        </p:txBody>
      </p:sp>
      <p:sp>
        <p:nvSpPr>
          <p:cNvPr id="4" name="Pfeil nach rechts 3"/>
          <p:cNvSpPr/>
          <p:nvPr/>
        </p:nvSpPr>
        <p:spPr>
          <a:xfrm rot="7856198">
            <a:off x="3055143" y="4069557"/>
            <a:ext cx="2011363" cy="57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2" name="Pfeil nach rechts 21"/>
          <p:cNvSpPr/>
          <p:nvPr/>
        </p:nvSpPr>
        <p:spPr>
          <a:xfrm rot="4445040" flipV="1">
            <a:off x="3829844" y="4988719"/>
            <a:ext cx="3460750" cy="61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3" name="Pfeil nach rechts 22"/>
          <p:cNvSpPr/>
          <p:nvPr/>
        </p:nvSpPr>
        <p:spPr>
          <a:xfrm rot="15581906" flipV="1">
            <a:off x="4648994" y="5728494"/>
            <a:ext cx="2341562" cy="107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4" name="Pfeil nach rechts 23"/>
          <p:cNvSpPr/>
          <p:nvPr/>
        </p:nvSpPr>
        <p:spPr>
          <a:xfrm rot="19682058" flipV="1">
            <a:off x="5519738" y="3595688"/>
            <a:ext cx="2339975" cy="84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076" grpId="0" animBg="1"/>
      <p:bldP spid="387077" grpId="0" animBg="1"/>
      <p:bldP spid="387078" grpId="0" animBg="1"/>
      <p:bldP spid="387079" grpId="0" animBg="1"/>
      <p:bldP spid="387081" grpId="0" animBg="1"/>
      <p:bldP spid="387082" grpId="0" animBg="1"/>
      <p:bldP spid="387083" grpId="0" animBg="1"/>
      <p:bldP spid="387084" grpId="0" animBg="1"/>
      <p:bldP spid="387086" grpId="0" animBg="1"/>
      <p:bldP spid="387087" grpId="0" animBg="1"/>
      <p:bldP spid="387089" grpId="0" animBg="1"/>
      <p:bldP spid="387090" grpId="0" animBg="1"/>
      <p:bldP spid="4" grpId="0" animBg="1"/>
      <p:bldP spid="22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9"/>
            <a:ext cx="9144000" cy="778098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b="1" dirty="0" smtClean="0"/>
              <a:t>Пробуждения в России и СССР</a:t>
            </a:r>
            <a:endParaRPr lang="de-DE" altLang="de-DE" b="1" dirty="0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4744"/>
            <a:ext cx="8686800" cy="5733256"/>
          </a:xfrm>
        </p:spPr>
        <p:txBody>
          <a:bodyPr/>
          <a:lstStyle/>
          <a:p>
            <a:pPr marL="1789113" indent="-1789113" eaLnBrk="1" hangingPunct="1">
              <a:lnSpc>
                <a:spcPct val="90000"/>
              </a:lnSpc>
              <a:buFontTx/>
              <a:buNone/>
            </a:pPr>
            <a:r>
              <a:rPr lang="ru-RU" altLang="de-DE" sz="3000" dirty="0" smtClean="0"/>
              <a:t>С середины 19 века (с 1845 года)</a:t>
            </a:r>
            <a:endParaRPr lang="de-DE" altLang="de-DE" sz="3000" dirty="0" smtClean="0"/>
          </a:p>
          <a:p>
            <a:pPr marL="1789113" indent="-1789113" eaLnBrk="1" hangingPunct="1">
              <a:lnSpc>
                <a:spcPct val="90000"/>
              </a:lnSpc>
              <a:buFontTx/>
              <a:buNone/>
            </a:pPr>
            <a:r>
              <a:rPr lang="de-DE" altLang="de-DE" sz="2600" b="1" dirty="0" smtClean="0">
                <a:solidFill>
                  <a:srgbClr val="FF0000"/>
                </a:solidFill>
                <a:latin typeface="Corbel" pitchFamily="34" charset="0"/>
              </a:rPr>
              <a:t>1860</a:t>
            </a:r>
            <a:r>
              <a:rPr lang="de-DE" altLang="de-DE" sz="2600" dirty="0" smtClean="0">
                <a:latin typeface="Corbel" pitchFamily="34" charset="0"/>
              </a:rPr>
              <a:t> </a:t>
            </a:r>
            <a:r>
              <a:rPr lang="de-DE" altLang="de-DE" sz="2600" dirty="0" smtClean="0"/>
              <a:t>	</a:t>
            </a:r>
            <a:r>
              <a:rPr lang="ru-RU" altLang="de-DE" sz="2600" dirty="0" smtClean="0"/>
              <a:t>из пробуждения родилась МБО,</a:t>
            </a:r>
            <a:r>
              <a:rPr lang="de-DE" altLang="de-DE" sz="2600" dirty="0" smtClean="0"/>
              <a:t> </a:t>
            </a:r>
          </a:p>
          <a:p>
            <a:pPr marL="1789113" indent="-1789113" eaLnBrk="1" hangingPunct="1">
              <a:lnSpc>
                <a:spcPct val="90000"/>
              </a:lnSpc>
              <a:buFontTx/>
              <a:buNone/>
            </a:pPr>
            <a:r>
              <a:rPr lang="de-DE" altLang="de-DE" sz="2600" dirty="0" smtClean="0">
                <a:solidFill>
                  <a:srgbClr val="FF0000"/>
                </a:solidFill>
                <a:latin typeface="Corbel" pitchFamily="34" charset="0"/>
              </a:rPr>
              <a:t>1</a:t>
            </a:r>
            <a:r>
              <a:rPr lang="ru-RU" altLang="de-DE" sz="2600" dirty="0" smtClean="0">
                <a:solidFill>
                  <a:srgbClr val="FF0000"/>
                </a:solidFill>
                <a:latin typeface="Corbel" pitchFamily="34" charset="0"/>
              </a:rPr>
              <a:t>864</a:t>
            </a:r>
            <a:r>
              <a:rPr lang="de-DE" altLang="de-DE" sz="2600" dirty="0" smtClean="0"/>
              <a:t> 	</a:t>
            </a:r>
            <a:r>
              <a:rPr lang="ru-RU" altLang="de-DE" sz="2600" dirty="0" smtClean="0"/>
              <a:t>немецкие баптистские общины</a:t>
            </a:r>
          </a:p>
          <a:p>
            <a:pPr marL="1789113" indent="-1789113" eaLnBrk="1" hangingPunct="1">
              <a:lnSpc>
                <a:spcPct val="90000"/>
              </a:lnSpc>
              <a:buFontTx/>
              <a:buNone/>
            </a:pPr>
            <a:r>
              <a:rPr lang="de-DE" altLang="de-DE" sz="2600" dirty="0" smtClean="0">
                <a:solidFill>
                  <a:srgbClr val="FF0000"/>
                </a:solidFill>
                <a:latin typeface="Corbel" pitchFamily="34" charset="0"/>
              </a:rPr>
              <a:t>1</a:t>
            </a:r>
            <a:r>
              <a:rPr lang="ru-RU" altLang="de-DE" sz="2600" dirty="0" smtClean="0">
                <a:solidFill>
                  <a:srgbClr val="FF0000"/>
                </a:solidFill>
                <a:latin typeface="Corbel" pitchFamily="34" charset="0"/>
              </a:rPr>
              <a:t>869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	русские баптистские общины</a:t>
            </a:r>
            <a:r>
              <a:rPr lang="de-DE" altLang="de-DE" sz="2600" dirty="0" smtClean="0"/>
              <a:t> </a:t>
            </a:r>
            <a:endParaRPr lang="ru-RU" altLang="de-DE" sz="2600" dirty="0" smtClean="0"/>
          </a:p>
          <a:p>
            <a:pPr marL="1789113" indent="-1789113" eaLnBrk="1" hangingPunct="1">
              <a:lnSpc>
                <a:spcPct val="90000"/>
              </a:lnSpc>
              <a:buFontTx/>
              <a:buNone/>
            </a:pPr>
            <a:r>
              <a:rPr lang="ru-RU" altLang="de-DE" sz="2600" dirty="0" smtClean="0">
                <a:solidFill>
                  <a:srgbClr val="FF0000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1874-86 </a:t>
            </a:r>
            <a:r>
              <a:rPr lang="ru-RU" altLang="de-DE" sz="2600" dirty="0" smtClean="0">
                <a:solidFill>
                  <a:srgbClr val="FF0000"/>
                </a:solidFill>
                <a:latin typeface="Corbel" panose="020B0503020204020204" pitchFamily="34" charset="0"/>
              </a:rPr>
              <a:t>	</a:t>
            </a:r>
            <a:r>
              <a:rPr lang="ru-RU" altLang="de-DE" sz="2600" dirty="0" smtClean="0"/>
              <a:t>евангельские христиане </a:t>
            </a:r>
            <a:endParaRPr lang="de-DE" altLang="de-DE" sz="2600" dirty="0" smtClean="0"/>
          </a:p>
          <a:p>
            <a:pPr marL="1789113" indent="-1789113" eaLnBrk="1" hangingPunct="1">
              <a:lnSpc>
                <a:spcPct val="90000"/>
              </a:lnSpc>
              <a:buFontTx/>
              <a:buNone/>
            </a:pPr>
            <a:r>
              <a:rPr lang="ru-RU" altLang="de-DE" sz="3000" i="1" dirty="0" smtClean="0"/>
              <a:t>Особенно</a:t>
            </a:r>
            <a:r>
              <a:rPr lang="de-DE" altLang="de-DE" sz="3000" i="1" dirty="0" smtClean="0"/>
              <a:t> </a:t>
            </a:r>
            <a:r>
              <a:rPr lang="ru-RU" altLang="de-DE" sz="3000" i="1" dirty="0" smtClean="0"/>
              <a:t>велики пробуждения </a:t>
            </a:r>
            <a:r>
              <a:rPr lang="de-DE" altLang="de-DE" sz="3000" i="1" dirty="0" smtClean="0"/>
              <a:t>20</a:t>
            </a:r>
            <a:r>
              <a:rPr lang="ru-RU" altLang="de-DE" sz="3000" i="1" dirty="0" smtClean="0"/>
              <a:t>-го века</a:t>
            </a:r>
            <a:r>
              <a:rPr lang="de-DE" altLang="de-DE" sz="3000" i="1" dirty="0" smtClean="0"/>
              <a:t>:</a:t>
            </a:r>
            <a:r>
              <a:rPr lang="de-DE" altLang="de-DE" sz="3000" dirty="0" smtClean="0"/>
              <a:t> </a:t>
            </a:r>
          </a:p>
          <a:p>
            <a:pPr marL="1789113" indent="-1789113" eaLnBrk="1" hangingPunct="1">
              <a:lnSpc>
                <a:spcPct val="90000"/>
              </a:lnSpc>
              <a:buFontTx/>
              <a:buNone/>
            </a:pPr>
            <a:r>
              <a:rPr lang="ru-RU" altLang="de-DE" sz="2600" dirty="0" smtClean="0">
                <a:solidFill>
                  <a:srgbClr val="FF0000"/>
                </a:solidFill>
                <a:latin typeface="Corbel" pitchFamily="34" charset="0"/>
              </a:rPr>
              <a:t>1905-1910</a:t>
            </a:r>
            <a:r>
              <a:rPr lang="de-DE" altLang="de-DE" sz="2600" dirty="0"/>
              <a:t>	</a:t>
            </a:r>
            <a:r>
              <a:rPr lang="ru-RU" altLang="de-DE" sz="2600" dirty="0" smtClean="0"/>
              <a:t>среди русских по </a:t>
            </a:r>
            <a:r>
              <a:rPr lang="ru-RU" altLang="de-DE" sz="2600" dirty="0"/>
              <a:t>всей стране</a:t>
            </a:r>
            <a:endParaRPr lang="ru-RU" altLang="de-DE" sz="2600" dirty="0" smtClean="0">
              <a:solidFill>
                <a:srgbClr val="FF0000"/>
              </a:solidFill>
              <a:latin typeface="Corbel" pitchFamily="34" charset="0"/>
            </a:endParaRPr>
          </a:p>
          <a:p>
            <a:pPr marL="1789113" indent="-1789113" eaLnBrk="1" hangingPunct="1">
              <a:lnSpc>
                <a:spcPct val="90000"/>
              </a:lnSpc>
              <a:buFontTx/>
              <a:buNone/>
            </a:pPr>
            <a:r>
              <a:rPr lang="de-DE" altLang="de-DE" sz="2600" dirty="0" smtClean="0">
                <a:solidFill>
                  <a:srgbClr val="FF0000"/>
                </a:solidFill>
                <a:latin typeface="Corbel" pitchFamily="34" charset="0"/>
              </a:rPr>
              <a:t>1923-1929</a:t>
            </a:r>
            <a:r>
              <a:rPr lang="de-DE" altLang="de-DE" sz="2600" dirty="0" smtClean="0"/>
              <a:t> 	</a:t>
            </a:r>
            <a:r>
              <a:rPr lang="ru-RU" altLang="de-DE" sz="2600" dirty="0" smtClean="0"/>
              <a:t>среди всех народов по всей стране	</a:t>
            </a:r>
            <a:r>
              <a:rPr lang="de-DE" altLang="de-DE" sz="2600" dirty="0" smtClean="0"/>
              <a:t> 	</a:t>
            </a:r>
          </a:p>
          <a:p>
            <a:pPr marL="1789113" indent="-1789113" eaLnBrk="1" hangingPunct="1">
              <a:lnSpc>
                <a:spcPct val="90000"/>
              </a:lnSpc>
              <a:buFontTx/>
              <a:buNone/>
            </a:pPr>
            <a:r>
              <a:rPr lang="ru-RU" altLang="de-DE" sz="2600" dirty="0" smtClean="0">
                <a:solidFill>
                  <a:srgbClr val="FF0000"/>
                </a:solidFill>
                <a:latin typeface="Corbel" pitchFamily="34" charset="0"/>
              </a:rPr>
              <a:t>1945-1947 	</a:t>
            </a:r>
            <a:r>
              <a:rPr lang="ru-RU" altLang="de-DE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вокруг молитвенных домов 	</a:t>
            </a:r>
            <a:r>
              <a:rPr lang="de-DE" altLang="de-DE" sz="2200" dirty="0" smtClean="0">
                <a:latin typeface="Arial Narrow" pitchFamily="34" charset="0"/>
              </a:rPr>
              <a:t>(</a:t>
            </a:r>
            <a:r>
              <a:rPr lang="ru-RU" altLang="de-DE" sz="2200" dirty="0" smtClean="0">
                <a:latin typeface="Arial Narrow" pitchFamily="34" charset="0"/>
              </a:rPr>
              <a:t>после войны</a:t>
            </a:r>
            <a:r>
              <a:rPr lang="de-DE" altLang="de-DE" sz="2200" dirty="0" smtClean="0">
                <a:latin typeface="Arial Narrow" pitchFamily="34" charset="0"/>
              </a:rPr>
              <a:t>)</a:t>
            </a:r>
            <a:endParaRPr lang="ru-RU" altLang="de-DE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89113" indent="-1789113" eaLnBrk="1" hangingPunct="1">
              <a:lnSpc>
                <a:spcPct val="90000"/>
              </a:lnSpc>
              <a:buFontTx/>
              <a:buNone/>
            </a:pPr>
            <a:r>
              <a:rPr lang="de-DE" altLang="de-DE" sz="2600" dirty="0" smtClean="0">
                <a:solidFill>
                  <a:srgbClr val="FF0000"/>
                </a:solidFill>
                <a:latin typeface="Corbel" pitchFamily="34" charset="0"/>
              </a:rPr>
              <a:t>1955-1959</a:t>
            </a:r>
            <a:r>
              <a:rPr lang="de-DE" altLang="de-DE" sz="2600" dirty="0" smtClean="0">
                <a:latin typeface="Corbel" pitchFamily="34" charset="0"/>
              </a:rPr>
              <a:t> 	</a:t>
            </a:r>
            <a:r>
              <a:rPr lang="ru-RU" altLang="de-DE" sz="2600" dirty="0" smtClean="0"/>
              <a:t>среди рассеяных,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сосланных</a:t>
            </a:r>
            <a:r>
              <a:rPr lang="de-DE" altLang="de-DE" sz="2600" dirty="0" smtClean="0"/>
              <a:t>, </a:t>
            </a:r>
            <a:r>
              <a:rPr lang="ru-RU" altLang="de-DE" sz="2600" dirty="0" smtClean="0"/>
              <a:t>немцев</a:t>
            </a:r>
            <a:r>
              <a:rPr lang="de-DE" altLang="de-DE" sz="2600" dirty="0" smtClean="0"/>
              <a:t>,</a:t>
            </a:r>
            <a:r>
              <a:rPr lang="ru-RU" altLang="de-DE" sz="2600" dirty="0" smtClean="0"/>
              <a:t> меннонитов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		</a:t>
            </a:r>
            <a:r>
              <a:rPr lang="de-DE" altLang="de-DE" sz="2200" dirty="0" smtClean="0">
                <a:latin typeface="Arial Narrow" pitchFamily="34" charset="0"/>
              </a:rPr>
              <a:t>(</a:t>
            </a:r>
            <a:r>
              <a:rPr lang="ru-RU" altLang="de-DE" sz="2200" dirty="0" smtClean="0">
                <a:latin typeface="Arial Narrow" pitchFamily="34" charset="0"/>
              </a:rPr>
              <a:t>после смерти Сталина</a:t>
            </a:r>
            <a:r>
              <a:rPr lang="de-DE" altLang="de-DE" sz="2200" dirty="0" smtClean="0">
                <a:latin typeface="Arial Narrow" pitchFamily="34" charset="0"/>
              </a:rPr>
              <a:t>)</a:t>
            </a:r>
            <a:r>
              <a:rPr lang="ru-RU" altLang="de-DE" sz="2600" dirty="0"/>
              <a:t> </a:t>
            </a:r>
            <a:endParaRPr lang="ru-RU" altLang="de-DE" sz="2600" dirty="0" smtClean="0"/>
          </a:p>
          <a:p>
            <a:pPr marL="1789113" indent="-1789113" eaLnBrk="1" hangingPunct="1">
              <a:lnSpc>
                <a:spcPct val="90000"/>
              </a:lnSpc>
              <a:buFontTx/>
              <a:buNone/>
            </a:pPr>
            <a:r>
              <a:rPr lang="de-DE" altLang="de-DE" sz="2600" dirty="0" smtClean="0">
                <a:solidFill>
                  <a:srgbClr val="FF0000"/>
                </a:solidFill>
                <a:latin typeface="Corbel" pitchFamily="34" charset="0"/>
              </a:rPr>
              <a:t>1990-2000</a:t>
            </a:r>
            <a:r>
              <a:rPr lang="de-DE" altLang="de-DE" sz="2600" dirty="0" smtClean="0"/>
              <a:t> 	</a:t>
            </a:r>
            <a:r>
              <a:rPr lang="ru-RU" altLang="de-DE" sz="2600" dirty="0" smtClean="0"/>
              <a:t>во всей стране</a:t>
            </a:r>
            <a:r>
              <a:rPr lang="de-DE" altLang="de-DE" sz="2600" dirty="0" smtClean="0"/>
              <a:t> 	</a:t>
            </a:r>
            <a:r>
              <a:rPr lang="ru-RU" altLang="de-DE" sz="2600" dirty="0" smtClean="0"/>
              <a:t>	</a:t>
            </a:r>
            <a:r>
              <a:rPr lang="de-DE" altLang="de-DE" sz="2200" dirty="0" smtClean="0">
                <a:latin typeface="Arial Narrow" pitchFamily="34" charset="0"/>
              </a:rPr>
              <a:t>(</a:t>
            </a:r>
            <a:r>
              <a:rPr lang="ru-RU" altLang="de-DE" sz="2200" dirty="0" smtClean="0">
                <a:latin typeface="Arial Narrow" pitchFamily="34" charset="0"/>
              </a:rPr>
              <a:t>при</a:t>
            </a:r>
            <a:r>
              <a:rPr lang="de-DE" altLang="de-DE" sz="2200" dirty="0" smtClean="0">
                <a:latin typeface="Arial Narrow" pitchFamily="34" charset="0"/>
              </a:rPr>
              <a:t> </a:t>
            </a:r>
            <a:r>
              <a:rPr lang="ru-RU" altLang="de-DE" sz="2200" dirty="0" smtClean="0">
                <a:latin typeface="Arial Narrow" pitchFamily="34" charset="0"/>
              </a:rPr>
              <a:t>распаде СССР</a:t>
            </a:r>
            <a:r>
              <a:rPr lang="de-DE" altLang="de-DE" sz="2200" dirty="0" smtClean="0">
                <a:latin typeface="Arial Narrow" pitchFamily="34" charset="0"/>
              </a:rPr>
              <a:t>)</a:t>
            </a:r>
            <a:r>
              <a:rPr lang="de-DE" altLang="de-DE" sz="2600" dirty="0" smtClean="0"/>
              <a:t> </a:t>
            </a:r>
            <a:br>
              <a:rPr lang="de-DE" altLang="de-DE" sz="2600" dirty="0" smtClean="0"/>
            </a:br>
            <a:r>
              <a:rPr lang="ru-RU" altLang="de-DE" sz="2600" dirty="0" smtClean="0"/>
              <a:t>среди всего населения</a:t>
            </a:r>
            <a:r>
              <a:rPr lang="de-DE" altLang="de-DE" sz="26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18436" name="Picture 4" descr="KarteMennKolSuedRussl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498013" cy="704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6516688" y="4797152"/>
            <a:ext cx="295275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2400" b="1" dirty="0" err="1"/>
              <a:t>Me</a:t>
            </a:r>
            <a:r>
              <a:rPr lang="ru-RU" altLang="de-DE" sz="2400" b="1" dirty="0"/>
              <a:t>ннонитские колонии на юге</a:t>
            </a:r>
            <a:endParaRPr lang="de-DE" altLang="de-DE" sz="2400" b="1" dirty="0"/>
          </a:p>
          <a:p>
            <a:pPr eaLnBrk="1" hangingPunct="1"/>
            <a:r>
              <a:rPr lang="ru-RU" altLang="de-DE" sz="2400" b="1" dirty="0"/>
              <a:t>Украины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4479925" y="712788"/>
            <a:ext cx="1079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>
                <a:latin typeface="Arial Condensed Bold" pitchFamily="34" charset="0"/>
              </a:rPr>
              <a:t>Хортица</a:t>
            </a:r>
            <a:endParaRPr lang="de-DE" altLang="de-DE">
              <a:latin typeface="Arial Condensed Bold" pitchFamily="34" charset="0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4787900" y="2565400"/>
            <a:ext cx="1390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>
                <a:latin typeface="Arial Condensed Bold" pitchFamily="34" charset="0"/>
              </a:rPr>
              <a:t>Молочная</a:t>
            </a:r>
            <a:endParaRPr lang="de-DE" altLang="de-DE">
              <a:latin typeface="Arial Condensed Bold" pitchFamily="34" charset="0"/>
            </a:endParaRPr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6045725" y="2593839"/>
            <a:ext cx="287337" cy="288925"/>
          </a:xfrm>
          <a:prstGeom prst="star4">
            <a:avLst>
              <a:gd name="adj" fmla="val 125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7087853" y="3132379"/>
            <a:ext cx="208743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sz="2400" b="1" dirty="0" smtClean="0">
                <a:solidFill>
                  <a:srgbClr val="CC0000"/>
                </a:solidFill>
                <a:latin typeface="Arial Narrow" pitchFamily="34" charset="0"/>
              </a:rPr>
              <a:t>Меннониты  </a:t>
            </a:r>
            <a:br>
              <a:rPr lang="ru-RU" altLang="de-DE" sz="2400" b="1" dirty="0" smtClean="0">
                <a:solidFill>
                  <a:srgbClr val="CC0000"/>
                </a:solidFill>
                <a:latin typeface="Arial Narrow" pitchFamily="34" charset="0"/>
              </a:rPr>
            </a:br>
            <a:r>
              <a:rPr lang="ru-RU" altLang="de-DE" sz="2400" b="1" dirty="0" smtClean="0">
                <a:solidFill>
                  <a:srgbClr val="CC0000"/>
                </a:solidFill>
                <a:latin typeface="Arial Narrow" pitchFamily="34" charset="0"/>
              </a:rPr>
              <a:t>в</a:t>
            </a:r>
            <a:r>
              <a:rPr lang="de-DE" altLang="de-DE" sz="2400" b="1" dirty="0" smtClean="0">
                <a:solidFill>
                  <a:srgbClr val="CC0000"/>
                </a:solidFill>
                <a:latin typeface="Arial Narrow" pitchFamily="34" charset="0"/>
              </a:rPr>
              <a:t> </a:t>
            </a:r>
            <a:r>
              <a:rPr lang="ru-RU" altLang="de-DE" sz="2400" b="1" dirty="0" smtClean="0">
                <a:solidFill>
                  <a:srgbClr val="CC0000"/>
                </a:solidFill>
                <a:latin typeface="Arial Narrow" pitchFamily="34" charset="0"/>
              </a:rPr>
              <a:t>России</a:t>
            </a:r>
            <a:endParaRPr lang="de-DE" altLang="de-DE" sz="2400" b="1" dirty="0">
              <a:solidFill>
                <a:srgbClr val="CC0000"/>
              </a:solidFill>
              <a:latin typeface="Arial Narrow" pitchFamily="34" charset="0"/>
            </a:endParaRPr>
          </a:p>
          <a:p>
            <a:pPr eaLnBrk="1" hangingPunct="1"/>
            <a:r>
              <a:rPr lang="de-DE" altLang="de-DE" sz="2400" b="1" dirty="0">
                <a:solidFill>
                  <a:srgbClr val="CC0000"/>
                </a:solidFill>
                <a:latin typeface="Arial Narrow" pitchFamily="34" charset="0"/>
              </a:rPr>
              <a:t>1870 </a:t>
            </a:r>
            <a:r>
              <a:rPr lang="ru-RU" altLang="de-DE" sz="2400" b="1" dirty="0">
                <a:solidFill>
                  <a:srgbClr val="CC0000"/>
                </a:solidFill>
                <a:latin typeface="Arial Narrow" pitchFamily="34" charset="0"/>
              </a:rPr>
              <a:t>ок</a:t>
            </a:r>
            <a:r>
              <a:rPr lang="de-DE" altLang="de-DE" sz="2400" b="1" dirty="0">
                <a:solidFill>
                  <a:srgbClr val="CC0000"/>
                </a:solidFill>
                <a:latin typeface="Arial Narrow" pitchFamily="34" charset="0"/>
              </a:rPr>
              <a:t>.  60.000</a:t>
            </a:r>
          </a:p>
          <a:p>
            <a:pPr eaLnBrk="1" hangingPunct="1"/>
            <a:r>
              <a:rPr lang="de-DE" altLang="de-DE" sz="2400" b="1" dirty="0">
                <a:solidFill>
                  <a:srgbClr val="CC0000"/>
                </a:solidFill>
                <a:latin typeface="Arial Narrow" pitchFamily="34" charset="0"/>
              </a:rPr>
              <a:t>1914 </a:t>
            </a:r>
            <a:r>
              <a:rPr lang="ru-RU" altLang="de-DE" sz="2400" b="1" dirty="0">
                <a:solidFill>
                  <a:srgbClr val="CC0000"/>
                </a:solidFill>
                <a:latin typeface="Arial Narrow" pitchFamily="34" charset="0"/>
              </a:rPr>
              <a:t>ок</a:t>
            </a:r>
            <a:r>
              <a:rPr lang="de-DE" altLang="de-DE" sz="2400" b="1" dirty="0">
                <a:solidFill>
                  <a:srgbClr val="CC0000"/>
                </a:solidFill>
                <a:latin typeface="Arial Narrow" pitchFamily="34" charset="0"/>
              </a:rPr>
              <a:t>.100.000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2392363" y="4527550"/>
            <a:ext cx="132873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2400" b="1"/>
              <a:t>K </a:t>
            </a:r>
            <a:r>
              <a:rPr lang="ru-RU" altLang="de-DE" sz="2400" b="1"/>
              <a:t>р ы м</a:t>
            </a:r>
            <a:endParaRPr lang="de-DE" altLang="de-DE" sz="2400" b="1"/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0" y="0"/>
            <a:ext cx="26670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sz="2800" b="1" dirty="0">
                <a:solidFill>
                  <a:srgbClr val="CC0000"/>
                </a:solidFill>
              </a:rPr>
              <a:t>Меннониты – </a:t>
            </a:r>
          </a:p>
          <a:p>
            <a:pPr eaLnBrk="1" hangingPunct="1"/>
            <a:r>
              <a:rPr lang="ru-RU" altLang="de-DE" sz="2800" b="1" dirty="0">
                <a:solidFill>
                  <a:srgbClr val="CC0000"/>
                </a:solidFill>
              </a:rPr>
              <a:t>передатчики </a:t>
            </a:r>
          </a:p>
          <a:p>
            <a:pPr eaLnBrk="1" hangingPunct="1"/>
            <a:r>
              <a:rPr lang="ru-RU" altLang="de-DE" sz="2800" b="1" dirty="0">
                <a:solidFill>
                  <a:srgbClr val="CC0000"/>
                </a:solidFill>
              </a:rPr>
              <a:t>пробуждения </a:t>
            </a:r>
          </a:p>
          <a:p>
            <a:pPr eaLnBrk="1" hangingPunct="1"/>
            <a:r>
              <a:rPr lang="ru-RU" altLang="de-DE" sz="2800" b="1" dirty="0">
                <a:solidFill>
                  <a:srgbClr val="CC0000"/>
                </a:solidFill>
              </a:rPr>
              <a:t>и образец </a:t>
            </a:r>
          </a:p>
          <a:p>
            <a:pPr eaLnBrk="1" hangingPunct="1"/>
            <a:r>
              <a:rPr lang="ru-RU" altLang="de-DE" sz="2800" b="1" dirty="0">
                <a:solidFill>
                  <a:srgbClr val="CC0000"/>
                </a:solidFill>
              </a:rPr>
              <a:t>общины</a:t>
            </a:r>
            <a:endParaRPr lang="de-DE" altLang="de-DE" sz="2800" b="1" dirty="0">
              <a:solidFill>
                <a:srgbClr val="CC0000"/>
              </a:solidFill>
            </a:endParaRP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4356100" y="4149725"/>
            <a:ext cx="2297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sz="2400" i="1"/>
              <a:t>Азовское море</a:t>
            </a:r>
            <a:endParaRPr lang="de-DE" altLang="de-DE" sz="2400" i="1"/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547688" y="5445125"/>
            <a:ext cx="1320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de-DE" sz="2400" i="1"/>
              <a:t>Черное </a:t>
            </a:r>
            <a:br>
              <a:rPr lang="ru-RU" altLang="de-DE" sz="2400" i="1"/>
            </a:br>
            <a:r>
              <a:rPr lang="ru-RU" altLang="de-DE" sz="2400" i="1"/>
              <a:t>море</a:t>
            </a:r>
            <a:endParaRPr lang="de-DE" altLang="de-DE" sz="2400" i="1"/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 rot="-2946647">
            <a:off x="2499519" y="1829594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i="1"/>
              <a:t>Днепр</a:t>
            </a:r>
            <a:endParaRPr lang="de-DE" altLang="de-DE" i="1"/>
          </a:p>
        </p:txBody>
      </p:sp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7720013" y="4968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7524750" y="404813"/>
            <a:ext cx="1089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>
                <a:latin typeface="Arial Narrow" pitchFamily="34" charset="0"/>
              </a:rPr>
              <a:t>Игнатьево</a:t>
            </a:r>
            <a:endParaRPr lang="de-DE" altLang="de-DE">
              <a:latin typeface="Arial Narrow" pitchFamily="34" charset="0"/>
            </a:endParaRPr>
          </a:p>
        </p:txBody>
      </p:sp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7000875" y="782638"/>
            <a:ext cx="865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>
                <a:latin typeface="Arial Narrow" pitchFamily="34" charset="0"/>
              </a:rPr>
              <a:t>Мемрик</a:t>
            </a:r>
            <a:endParaRPr lang="de-DE" altLang="de-DE">
              <a:latin typeface="Arial Narrow" pitchFamily="34" charset="0"/>
            </a:endParaRPr>
          </a:p>
        </p:txBody>
      </p:sp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6300788" y="1773238"/>
            <a:ext cx="9826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>
                <a:latin typeface="Arial Narrow" pitchFamily="34" charset="0"/>
              </a:rPr>
              <a:t>Бергталь</a:t>
            </a:r>
            <a:endParaRPr lang="de-DE" altLang="de-DE">
              <a:latin typeface="Arial Narrow" pitchFamily="34" charset="0"/>
            </a:endParaRPr>
          </a:p>
        </p:txBody>
      </p:sp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1692275" y="1700213"/>
            <a:ext cx="1181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>
                <a:latin typeface="Arial Narrow" pitchFamily="34" charset="0"/>
              </a:rPr>
              <a:t>Заградовка</a:t>
            </a:r>
            <a:endParaRPr lang="de-DE" altLang="de-DE">
              <a:latin typeface="Arial Narrow" pitchFamily="34" charset="0"/>
            </a:endParaRPr>
          </a:p>
        </p:txBody>
      </p:sp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2484438" y="16287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8453" name="Text Box 21"/>
          <p:cNvSpPr txBox="1">
            <a:spLocks noChangeArrowheads="1"/>
          </p:cNvSpPr>
          <p:nvPr/>
        </p:nvSpPr>
        <p:spPr bwMode="auto">
          <a:xfrm>
            <a:off x="3419475" y="260350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>
                <a:latin typeface="Arial Condensed Bold" pitchFamily="34" charset="0"/>
              </a:rPr>
              <a:t>Екатеринослав</a:t>
            </a:r>
            <a:endParaRPr lang="de-DE" altLang="de-DE">
              <a:latin typeface="Arial Condensed Bold" pitchFamily="34" charset="0"/>
            </a:endParaRPr>
          </a:p>
        </p:txBody>
      </p:sp>
      <p:sp>
        <p:nvSpPr>
          <p:cNvPr id="18454" name="AutoShape 22"/>
          <p:cNvSpPr>
            <a:spLocks noChangeArrowheads="1"/>
          </p:cNvSpPr>
          <p:nvPr/>
        </p:nvSpPr>
        <p:spPr bwMode="auto">
          <a:xfrm>
            <a:off x="4378325" y="115888"/>
            <a:ext cx="193675" cy="215900"/>
          </a:xfrm>
          <a:custGeom>
            <a:avLst/>
            <a:gdLst>
              <a:gd name="T0" fmla="*/ 7785484 w 21600"/>
              <a:gd name="T1" fmla="*/ 0 h 21600"/>
              <a:gd name="T2" fmla="*/ 2280138 w 21600"/>
              <a:gd name="T3" fmla="*/ 3158577 h 21600"/>
              <a:gd name="T4" fmla="*/ 0 w 21600"/>
              <a:gd name="T5" fmla="*/ 10785005 h 21600"/>
              <a:gd name="T6" fmla="*/ 2280138 w 21600"/>
              <a:gd name="T7" fmla="*/ 18411442 h 21600"/>
              <a:gd name="T8" fmla="*/ 7785484 w 21600"/>
              <a:gd name="T9" fmla="*/ 21570009 h 21600"/>
              <a:gd name="T10" fmla="*/ 13290741 w 21600"/>
              <a:gd name="T11" fmla="*/ 18411442 h 21600"/>
              <a:gd name="T12" fmla="*/ 15570878 w 21600"/>
              <a:gd name="T13" fmla="*/ 10785005 h 21600"/>
              <a:gd name="T14" fmla="*/ 13290741 w 21600"/>
              <a:gd name="T15" fmla="*/ 315857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326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1" grpId="0"/>
      <p:bldP spid="184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993775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sz="3400" b="1" smtClean="0"/>
              <a:t>История пробуждения </a:t>
            </a:r>
            <a:br>
              <a:rPr lang="ru-RU" altLang="de-DE" sz="3400" b="1" smtClean="0"/>
            </a:br>
            <a:r>
              <a:rPr lang="ru-RU" altLang="de-DE" sz="3400" b="1" smtClean="0"/>
              <a:t>среди меннонитов на Молочной</a:t>
            </a: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675687" cy="5516562"/>
          </a:xfrm>
        </p:spPr>
        <p:txBody>
          <a:bodyPr/>
          <a:lstStyle/>
          <a:p>
            <a:pPr eaLnBrk="1" hangingPunct="1">
              <a:spcBef>
                <a:spcPts val="600"/>
              </a:spcBef>
              <a:buFontTx/>
              <a:buNone/>
            </a:pPr>
            <a:r>
              <a:rPr lang="ru-RU" altLang="de-DE" sz="2400" dirty="0" smtClean="0"/>
              <a:t>Зачатки в Орлове и Руднервайде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>(</a:t>
            </a:r>
            <a:r>
              <a:rPr lang="de-DE" altLang="de-DE" sz="2400" dirty="0" err="1" smtClean="0"/>
              <a:t>Rudnerweide</a:t>
            </a:r>
            <a:r>
              <a:rPr lang="ru-RU" altLang="de-DE" sz="2400" dirty="0" smtClean="0"/>
              <a:t>)</a:t>
            </a:r>
            <a:endParaRPr lang="de-DE" altLang="de-DE" sz="2400" u="sng" dirty="0" smtClean="0"/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ru-RU" altLang="de-DE" sz="2400" dirty="0" smtClean="0"/>
              <a:t>Община</a:t>
            </a:r>
            <a:r>
              <a:rPr lang="de-DE" altLang="de-DE" sz="2400" dirty="0" smtClean="0"/>
              <a:t> </a:t>
            </a:r>
            <a:r>
              <a:rPr lang="ru-RU" altLang="de-DE" sz="2400" b="1" dirty="0" smtClean="0"/>
              <a:t>Гнаденфельда</a:t>
            </a:r>
            <a:r>
              <a:rPr lang="ru-RU" altLang="de-DE" sz="2400" dirty="0" smtClean="0"/>
              <a:t> (</a:t>
            </a:r>
            <a:r>
              <a:rPr lang="de-DE" altLang="de-DE" sz="2400" dirty="0"/>
              <a:t>1835</a:t>
            </a:r>
            <a:r>
              <a:rPr lang="ru-RU" altLang="de-DE" sz="2400" dirty="0"/>
              <a:t> </a:t>
            </a:r>
            <a:r>
              <a:rPr lang="de-DE" altLang="de-DE" sz="2200" u="sng" dirty="0" smtClean="0"/>
              <a:t>Gnadenfeld</a:t>
            </a:r>
            <a:r>
              <a:rPr lang="de-DE" altLang="de-DE" sz="2200" dirty="0" smtClean="0"/>
              <a:t> </a:t>
            </a:r>
            <a:r>
              <a:rPr lang="ru-RU" altLang="de-DE" sz="2200" dirty="0" smtClean="0"/>
              <a:t>ныне Богдановка</a:t>
            </a:r>
            <a:r>
              <a:rPr lang="de-DE" altLang="de-DE" sz="2400" dirty="0" smtClean="0"/>
              <a:t>)</a:t>
            </a:r>
            <a:r>
              <a:rPr lang="ru-RU" altLang="de-DE" sz="2400" dirty="0" smtClean="0"/>
              <a:t>:</a:t>
            </a:r>
            <a:r>
              <a:rPr lang="de-DE" altLang="de-DE" sz="2400" dirty="0" smtClean="0"/>
              <a:t> </a:t>
            </a:r>
          </a:p>
          <a:p>
            <a:pPr eaLnBrk="1" hangingPunct="1">
              <a:spcBef>
                <a:spcPts val="600"/>
              </a:spcBef>
            </a:pPr>
            <a:r>
              <a:rPr lang="ru-RU" altLang="de-DE" sz="2400" dirty="0" smtClean="0"/>
              <a:t>открытые</a:t>
            </a:r>
            <a:r>
              <a:rPr lang="de-DE" altLang="de-DE" sz="2400" dirty="0" smtClean="0"/>
              <a:t> </a:t>
            </a:r>
            <a:r>
              <a:rPr lang="ru-RU" altLang="de-DE" sz="2400" b="1" dirty="0" smtClean="0"/>
              <a:t>Библейские часы </a:t>
            </a:r>
            <a:r>
              <a:rPr lang="ru-RU" altLang="de-DE" sz="2400" dirty="0" smtClean="0"/>
              <a:t>(</a:t>
            </a:r>
            <a:r>
              <a:rPr lang="de-DE" altLang="de-DE" sz="2000" b="1" dirty="0" smtClean="0"/>
              <a:t>Bibelstunden </a:t>
            </a:r>
            <a:r>
              <a:rPr lang="ru-RU" altLang="de-DE" sz="2000" b="1" dirty="0" smtClean="0"/>
              <a:t>– </a:t>
            </a:r>
            <a:r>
              <a:rPr lang="ru-RU" altLang="de-DE" sz="2000" dirty="0" smtClean="0"/>
              <a:t>разбор слова</a:t>
            </a:r>
            <a:r>
              <a:rPr lang="de-DE" altLang="de-DE" sz="2000" dirty="0" smtClean="0"/>
              <a:t> </a:t>
            </a:r>
            <a:r>
              <a:rPr lang="ru-RU" altLang="de-DE" sz="2400" dirty="0" smtClean="0"/>
              <a:t>)</a:t>
            </a:r>
            <a:r>
              <a:rPr lang="de-DE" altLang="de-DE" sz="2400" dirty="0" smtClean="0"/>
              <a:t>,</a:t>
            </a:r>
          </a:p>
          <a:p>
            <a:pPr eaLnBrk="1" hangingPunct="1">
              <a:spcBef>
                <a:spcPts val="600"/>
              </a:spcBef>
            </a:pPr>
            <a:r>
              <a:rPr lang="ru-RU" altLang="de-DE" sz="2400" dirty="0" smtClean="0"/>
              <a:t>духовные собрания кроме церкви в частных домах</a:t>
            </a:r>
            <a:r>
              <a:rPr lang="de-DE" altLang="de-DE" sz="2400" b="1" dirty="0" smtClean="0"/>
              <a:t>,</a:t>
            </a:r>
            <a:r>
              <a:rPr lang="de-DE" altLang="de-DE" sz="2400" dirty="0" smtClean="0"/>
              <a:t> </a:t>
            </a:r>
          </a:p>
          <a:p>
            <a:pPr eaLnBrk="1" hangingPunct="1">
              <a:spcBef>
                <a:spcPts val="600"/>
              </a:spcBef>
            </a:pPr>
            <a:r>
              <a:rPr lang="ru-RU" altLang="de-DE" sz="2400" dirty="0" smtClean="0"/>
              <a:t>ежегодные </a:t>
            </a:r>
            <a:r>
              <a:rPr lang="ru-RU" altLang="de-DE" sz="2400" b="1" dirty="0" smtClean="0"/>
              <a:t>праздники миссии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>(</a:t>
            </a:r>
            <a:r>
              <a:rPr lang="de-DE" altLang="de-DE" sz="2400" dirty="0" smtClean="0"/>
              <a:t>Missionsfeste</a:t>
            </a:r>
            <a:r>
              <a:rPr lang="ru-RU" altLang="de-DE" sz="2400" dirty="0" smtClean="0"/>
              <a:t>)</a:t>
            </a:r>
            <a:r>
              <a:rPr lang="de-DE" altLang="de-DE" sz="2400" dirty="0" smtClean="0"/>
              <a:t>. </a:t>
            </a:r>
          </a:p>
          <a:p>
            <a:pPr eaLnBrk="1" hangingPunct="1">
              <a:spcBef>
                <a:spcPts val="600"/>
              </a:spcBef>
            </a:pPr>
            <a:r>
              <a:rPr lang="ru-RU" altLang="de-DE" sz="2400" dirty="0" smtClean="0"/>
              <a:t>От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>Гернгутской Братской общины</a:t>
            </a:r>
            <a:r>
              <a:rPr lang="de-DE" altLang="de-DE" sz="2400" b="1" dirty="0" smtClean="0"/>
              <a:t>: </a:t>
            </a:r>
          </a:p>
          <a:p>
            <a:pPr lvl="1" eaLnBrk="1" hangingPunct="1">
              <a:spcBef>
                <a:spcPts val="600"/>
              </a:spcBef>
            </a:pPr>
            <a:r>
              <a:rPr lang="ru-RU" altLang="de-DE" sz="2400" b="1" dirty="0" smtClean="0"/>
              <a:t>ясное</a:t>
            </a:r>
            <a:r>
              <a:rPr lang="de-DE" altLang="de-DE" sz="2400" b="1" dirty="0" smtClean="0"/>
              <a:t> </a:t>
            </a:r>
            <a:r>
              <a:rPr lang="ru-RU" altLang="de-DE" sz="2400" b="1" dirty="0" smtClean="0"/>
              <a:t>понимание</a:t>
            </a:r>
            <a:r>
              <a:rPr lang="de-DE" altLang="de-DE" sz="2400" b="1" dirty="0" smtClean="0"/>
              <a:t> </a:t>
            </a:r>
            <a:r>
              <a:rPr lang="ru-RU" altLang="de-DE" sz="2400" b="1" dirty="0" smtClean="0"/>
              <a:t>покаяния и благодати</a:t>
            </a:r>
            <a:r>
              <a:rPr lang="de-DE" altLang="de-DE" sz="2400" dirty="0" smtClean="0"/>
              <a:t>, </a:t>
            </a:r>
            <a:endParaRPr lang="de-DE" altLang="de-DE" sz="2400" b="1" dirty="0" smtClean="0"/>
          </a:p>
          <a:p>
            <a:pPr lvl="1" eaLnBrk="1" hangingPunct="1">
              <a:spcBef>
                <a:spcPts val="600"/>
              </a:spcBef>
            </a:pPr>
            <a:r>
              <a:rPr lang="ru-RU" altLang="de-DE" sz="2400" b="1" dirty="0" smtClean="0"/>
              <a:t>живое христианство</a:t>
            </a:r>
            <a:r>
              <a:rPr lang="de-DE" altLang="de-DE" sz="2400" dirty="0" smtClean="0"/>
              <a:t>,</a:t>
            </a:r>
            <a:r>
              <a:rPr lang="ru-RU" altLang="de-DE" sz="2400" dirty="0" smtClean="0"/>
              <a:t> строгий христ. образ жизни,</a:t>
            </a:r>
            <a:r>
              <a:rPr lang="de-DE" altLang="de-DE" sz="2400" dirty="0" smtClean="0"/>
              <a:t> </a:t>
            </a:r>
            <a:endParaRPr lang="de-DE" altLang="de-DE" sz="2400" b="1" dirty="0" smtClean="0"/>
          </a:p>
          <a:p>
            <a:pPr lvl="1" eaLnBrk="1" hangingPunct="1">
              <a:spcBef>
                <a:spcPts val="600"/>
              </a:spcBef>
            </a:pPr>
            <a:r>
              <a:rPr lang="ru-RU" altLang="de-DE" sz="2400" b="1" dirty="0" smtClean="0"/>
              <a:t>ревность к миссии и школе</a:t>
            </a:r>
            <a:r>
              <a:rPr lang="de-DE" altLang="de-DE" sz="2400" dirty="0" smtClean="0"/>
              <a:t>, </a:t>
            </a:r>
          </a:p>
          <a:p>
            <a:pPr lvl="1" eaLnBrk="1" hangingPunct="1">
              <a:spcBef>
                <a:spcPts val="600"/>
              </a:spcBef>
            </a:pPr>
            <a:r>
              <a:rPr lang="ru-RU" altLang="de-DE" sz="2400" dirty="0" smtClean="0"/>
              <a:t>благословение детей.</a:t>
            </a:r>
            <a:endParaRPr lang="de-DE" altLang="de-DE" sz="2000" dirty="0" smtClean="0"/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de-DE" altLang="de-DE" sz="2400" b="1" dirty="0" smtClean="0"/>
              <a:t>	</a:t>
            </a:r>
            <a:r>
              <a:rPr lang="ru-RU" altLang="de-DE" sz="2400" b="1" i="1" dirty="0" smtClean="0"/>
              <a:t>Без Гнаденфельда МБО не представима</a:t>
            </a:r>
            <a:r>
              <a:rPr lang="de-DE" altLang="de-DE" sz="2400" b="1" i="1" dirty="0" smtClean="0"/>
              <a:t>, </a:t>
            </a:r>
            <a:r>
              <a:rPr lang="ru-RU" altLang="de-DE" sz="2400" b="1" i="1" dirty="0" smtClean="0"/>
              <a:t>здесь она зачиналась </a:t>
            </a:r>
          </a:p>
        </p:txBody>
      </p:sp>
    </p:spTree>
    <p:extLst>
      <p:ext uri="{BB962C8B-B14F-4D97-AF65-F5344CB8AC3E}">
        <p14:creationId xmlns:p14="http://schemas.microsoft.com/office/powerpoint/2010/main" val="335618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41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4813"/>
            <a:ext cx="9144000" cy="114300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sz="3400" b="1" smtClean="0"/>
              <a:t>Факторы пробуждения</a:t>
            </a:r>
            <a:r>
              <a:rPr lang="de-DE" altLang="de-DE" sz="3400" smtClean="0"/>
              <a:t> </a:t>
            </a:r>
            <a:r>
              <a:rPr lang="ru-RU" altLang="de-DE" sz="3400" smtClean="0"/>
              <a:t>среди</a:t>
            </a:r>
            <a:r>
              <a:rPr lang="de-DE" altLang="de-DE" sz="3400" smtClean="0"/>
              <a:t> </a:t>
            </a:r>
            <a:r>
              <a:rPr lang="ru-RU" altLang="de-DE" sz="3400" smtClean="0"/>
              <a:t>меннонитов</a:t>
            </a:r>
            <a:r>
              <a:rPr lang="de-DE" altLang="de-DE" sz="3200" smtClean="0"/>
              <a:t/>
            </a:r>
            <a:br>
              <a:rPr lang="de-DE" altLang="de-DE" sz="3200" smtClean="0"/>
            </a:br>
            <a:r>
              <a:rPr lang="de-DE" altLang="de-DE" sz="2800" smtClean="0"/>
              <a:t>(</a:t>
            </a:r>
            <a:r>
              <a:rPr lang="ru-RU" altLang="de-DE" sz="2800" smtClean="0"/>
              <a:t>по</a:t>
            </a:r>
            <a:r>
              <a:rPr lang="de-DE" altLang="de-DE" sz="2800" smtClean="0"/>
              <a:t> P.M. Friesen </a:t>
            </a:r>
            <a:r>
              <a:rPr lang="ru-RU" altLang="de-DE" sz="2800" smtClean="0"/>
              <a:t>и</a:t>
            </a:r>
            <a:r>
              <a:rPr lang="de-DE" altLang="de-DE" sz="2800" smtClean="0"/>
              <a:t> A.H. Unruh):</a:t>
            </a:r>
            <a:endParaRPr lang="ru-RU" altLang="de-DE" sz="2800" smtClean="0"/>
          </a:p>
        </p:txBody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700213"/>
            <a:ext cx="8820150" cy="4968875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ru-RU" altLang="de-DE" sz="2800" b="1" dirty="0" smtClean="0"/>
              <a:t>Священное Писание</a:t>
            </a:r>
            <a:r>
              <a:rPr lang="de-DE" altLang="de-DE" sz="2800" dirty="0" smtClean="0"/>
              <a:t>, </a:t>
            </a:r>
            <a:r>
              <a:rPr lang="ru-RU" altLang="de-DE" sz="2800" dirty="0" smtClean="0"/>
              <a:t>как единственное</a:t>
            </a:r>
            <a:r>
              <a:rPr lang="de-DE" altLang="de-DE" sz="2800" dirty="0" smtClean="0"/>
              <a:t> </a:t>
            </a:r>
            <a:r>
              <a:rPr lang="ru-RU" altLang="de-DE" sz="2800" dirty="0" smtClean="0"/>
              <a:t>безошибочное</a:t>
            </a:r>
            <a:r>
              <a:rPr lang="de-DE" altLang="de-DE" sz="2800" dirty="0" smtClean="0"/>
              <a:t> </a:t>
            </a:r>
            <a:r>
              <a:rPr lang="ru-RU" altLang="de-DE" sz="2800" dirty="0" smtClean="0"/>
              <a:t>основание</a:t>
            </a:r>
            <a:r>
              <a:rPr lang="de-DE" altLang="de-DE" sz="2800" dirty="0" smtClean="0"/>
              <a:t> </a:t>
            </a:r>
            <a:r>
              <a:rPr lang="ru-RU" altLang="de-DE" sz="2800" dirty="0" smtClean="0"/>
              <a:t>движения братьев</a:t>
            </a:r>
            <a:endParaRPr lang="de-DE" altLang="de-DE" sz="2800" dirty="0" smtClean="0"/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ru-RU" altLang="de-DE" sz="2800" b="1" dirty="0" smtClean="0"/>
              <a:t>Учение Менно Симонса</a:t>
            </a:r>
            <a:r>
              <a:rPr lang="de-DE" altLang="de-DE" sz="2800" dirty="0" smtClean="0"/>
              <a:t> </a:t>
            </a:r>
            <a:br>
              <a:rPr lang="de-DE" altLang="de-DE" sz="2800" dirty="0" smtClean="0"/>
            </a:br>
            <a:r>
              <a:rPr lang="de-DE" altLang="de-DE" sz="2800" dirty="0" smtClean="0"/>
              <a:t>	(</a:t>
            </a:r>
            <a:r>
              <a:rPr lang="ru-RU" altLang="de-DE" sz="2800" dirty="0" smtClean="0"/>
              <a:t>об общине</a:t>
            </a:r>
            <a:r>
              <a:rPr lang="de-DE" altLang="de-DE" sz="2800" dirty="0" smtClean="0"/>
              <a:t>, </a:t>
            </a:r>
            <a:r>
              <a:rPr lang="ru-RU" altLang="de-DE" sz="2800" dirty="0" smtClean="0"/>
              <a:t>возрождении</a:t>
            </a:r>
            <a:r>
              <a:rPr lang="de-DE" altLang="de-DE" sz="2800" dirty="0" smtClean="0"/>
              <a:t>, </a:t>
            </a:r>
            <a:r>
              <a:rPr lang="ru-RU" altLang="de-DE" sz="2800" dirty="0" smtClean="0"/>
              <a:t>крещении по вере</a:t>
            </a:r>
            <a:r>
              <a:rPr lang="de-DE" altLang="de-DE" sz="2800" dirty="0" smtClean="0"/>
              <a:t>, 	</a:t>
            </a:r>
            <a:r>
              <a:rPr lang="ru-RU" altLang="de-DE" sz="2800" dirty="0" smtClean="0"/>
              <a:t>вечере Господней</a:t>
            </a:r>
            <a:r>
              <a:rPr lang="de-DE" altLang="de-DE" sz="2800" dirty="0" smtClean="0"/>
              <a:t>, </a:t>
            </a:r>
            <a:r>
              <a:rPr lang="ru-RU" altLang="de-DE" sz="2800" dirty="0" smtClean="0"/>
              <a:t>служении в общине</a:t>
            </a:r>
            <a:r>
              <a:rPr lang="de-DE" altLang="de-DE" sz="2800" dirty="0" smtClean="0"/>
              <a:t>, </a:t>
            </a:r>
            <a:r>
              <a:rPr lang="ru-RU" altLang="de-DE" sz="2800" dirty="0" smtClean="0"/>
              <a:t>	отношении к внешн. миру</a:t>
            </a:r>
            <a:r>
              <a:rPr lang="de-DE" altLang="de-DE" sz="2800" dirty="0" smtClean="0"/>
              <a:t>, </a:t>
            </a:r>
            <a:r>
              <a:rPr lang="ru-RU" altLang="de-DE" sz="2800" dirty="0" smtClean="0"/>
              <a:t>клятве</a:t>
            </a:r>
            <a:r>
              <a:rPr lang="de-DE" altLang="de-DE" sz="2800" dirty="0" smtClean="0"/>
              <a:t>, </a:t>
            </a:r>
            <a:r>
              <a:rPr lang="ru-RU" altLang="de-DE" sz="2800" dirty="0" smtClean="0"/>
              <a:t>насилию</a:t>
            </a:r>
            <a:r>
              <a:rPr lang="de-DE" altLang="de-DE" sz="2800" dirty="0" smtClean="0"/>
              <a:t>) </a:t>
            </a:r>
            <a:endParaRPr lang="ru-RU" altLang="de-DE" sz="2800" dirty="0" smtClean="0"/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ru-RU" altLang="de-DE" sz="2800" b="1" dirty="0" smtClean="0"/>
              <a:t>Меннонитский катехизис </a:t>
            </a:r>
            <a:r>
              <a:rPr lang="ru-RU" altLang="de-DE" sz="2800" dirty="0" smtClean="0"/>
              <a:t>и занятия при подготовке к крещению, </a:t>
            </a:r>
            <a:endParaRPr lang="de-DE" altLang="de-DE" sz="2800" dirty="0" smtClean="0"/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ru-RU" altLang="de-DE" sz="2800" dirty="0" smtClean="0"/>
              <a:t>Книги с проповедями пиетистского пастора </a:t>
            </a:r>
            <a:r>
              <a:rPr lang="ru-RU" altLang="de-DE" sz="2800" b="1" dirty="0" smtClean="0"/>
              <a:t>Людвига Гофакера</a:t>
            </a:r>
            <a:r>
              <a:rPr lang="ru-RU" altLang="de-DE" sz="2800" dirty="0" smtClean="0"/>
              <a:t> (</a:t>
            </a:r>
            <a:r>
              <a:rPr lang="de-DE" altLang="de-DE" sz="2800" dirty="0" smtClean="0"/>
              <a:t>Ludwig Hofacker</a:t>
            </a:r>
            <a:r>
              <a:rPr lang="ru-RU" altLang="de-DE" sz="2800" dirty="0" smtClean="0"/>
              <a:t>)</a:t>
            </a:r>
            <a:endParaRPr lang="de-DE" altLang="de-DE" sz="2800" dirty="0" smtClean="0"/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ru-RU" altLang="de-DE" sz="2800" b="1" dirty="0" smtClean="0"/>
              <a:t>Евангелизационная деятельность </a:t>
            </a:r>
            <a:br>
              <a:rPr lang="ru-RU" altLang="de-DE" sz="2800" b="1" dirty="0" smtClean="0"/>
            </a:br>
            <a:r>
              <a:rPr lang="ru-RU" altLang="de-DE" sz="2800" b="1" dirty="0" smtClean="0"/>
              <a:t>Эдуарда Вюста </a:t>
            </a:r>
            <a:r>
              <a:rPr lang="ru-RU" altLang="de-DE" sz="2800" dirty="0" smtClean="0"/>
              <a:t>(</a:t>
            </a:r>
            <a:r>
              <a:rPr lang="de-DE" altLang="de-DE" sz="2800" dirty="0" smtClean="0"/>
              <a:t>Eduard Wüst</a:t>
            </a:r>
            <a:r>
              <a:rPr lang="ru-RU" altLang="de-DE" sz="28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1632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6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941388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b="1" dirty="0" smtClean="0">
                <a:solidFill>
                  <a:schemeClr val="tx1"/>
                </a:solidFill>
              </a:rPr>
              <a:t>Отцы-основатели МБО (1860)</a:t>
            </a:r>
            <a:endParaRPr lang="de-DE" altLang="de-DE" b="1" dirty="0" smtClean="0">
              <a:solidFill>
                <a:schemeClr val="tx1"/>
              </a:solidFill>
            </a:endParaRPr>
          </a:p>
        </p:txBody>
      </p:sp>
      <p:pic>
        <p:nvPicPr>
          <p:cNvPr id="413699" name="Picture 3" descr="Joh_Claassen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1341438"/>
            <a:ext cx="2979738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0" name="Picture 4" descr="Heinr_Huebert(6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341438"/>
            <a:ext cx="3313113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1" name="Picture 5" descr="Jakob_Reimer(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25" y="1341438"/>
            <a:ext cx="2979738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7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5157788"/>
            <a:ext cx="2987675" cy="1700212"/>
          </a:xfrm>
          <a:solidFill>
            <a:schemeClr val="bg1"/>
          </a:solidFill>
        </p:spPr>
        <p:txBody>
          <a:bodyPr/>
          <a:lstStyle/>
          <a:p>
            <a:pPr marL="88900" indent="0" eaLnBrk="1" hangingPunct="1">
              <a:lnSpc>
                <a:spcPct val="80000"/>
              </a:lnSpc>
              <a:buFontTx/>
              <a:buNone/>
            </a:pPr>
            <a:r>
              <a:rPr lang="ru-RU" altLang="de-DE" sz="2000" b="1" smtClean="0"/>
              <a:t>Иоган Классен</a:t>
            </a:r>
          </a:p>
          <a:p>
            <a:pPr marL="88900" indent="0" eaLnBrk="1" hangingPunct="1">
              <a:lnSpc>
                <a:spcPct val="80000"/>
              </a:lnSpc>
              <a:buFontTx/>
              <a:buNone/>
            </a:pPr>
            <a:r>
              <a:rPr lang="de-DE" altLang="de-DE" sz="2000" b="1" smtClean="0"/>
              <a:t>Johann Klassen</a:t>
            </a:r>
            <a:r>
              <a:rPr lang="de-DE" altLang="de-DE" sz="1600" smtClean="0"/>
              <a:t> </a:t>
            </a:r>
            <a:br>
              <a:rPr lang="de-DE" altLang="de-DE" sz="1600" smtClean="0"/>
            </a:br>
            <a:r>
              <a:rPr lang="de-DE" altLang="de-DE" sz="1800" smtClean="0"/>
              <a:t>(1820 - 1876) – </a:t>
            </a:r>
            <a:r>
              <a:rPr lang="ru-RU" altLang="de-DE" sz="1800" smtClean="0"/>
              <a:t>благочес-тивый брат</a:t>
            </a:r>
            <a:r>
              <a:rPr lang="de-DE" altLang="de-DE" sz="1800" smtClean="0"/>
              <a:t> </a:t>
            </a:r>
            <a:r>
              <a:rPr lang="ru-RU" altLang="de-DE" sz="1800" smtClean="0"/>
              <a:t>с духовным видением.</a:t>
            </a:r>
            <a:r>
              <a:rPr lang="de-DE" altLang="de-DE" sz="1800" smtClean="0"/>
              <a:t> </a:t>
            </a:r>
            <a:r>
              <a:rPr lang="ru-RU" altLang="de-DE" sz="1800" smtClean="0"/>
              <a:t>Активный организатор, защитник и попечитель</a:t>
            </a:r>
            <a:r>
              <a:rPr lang="de-DE" altLang="de-DE" sz="1800" smtClean="0"/>
              <a:t> </a:t>
            </a:r>
            <a:r>
              <a:rPr lang="ru-RU" altLang="de-DE" sz="1800" smtClean="0"/>
              <a:t>первой МБО</a:t>
            </a:r>
            <a:endParaRPr lang="de-DE" altLang="de-DE" sz="1800" smtClean="0"/>
          </a:p>
        </p:txBody>
      </p:sp>
      <p:sp>
        <p:nvSpPr>
          <p:cNvPr id="413703" name="Rectangle 7"/>
          <p:cNvSpPr>
            <a:spLocks noChangeArrowheads="1"/>
          </p:cNvSpPr>
          <p:nvPr/>
        </p:nvSpPr>
        <p:spPr bwMode="auto">
          <a:xfrm>
            <a:off x="2987675" y="5300663"/>
            <a:ext cx="3240088" cy="1557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8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de-DE" sz="2000" b="1"/>
              <a:t>Генрих Гиберт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de-DE" altLang="de-DE" sz="2000" b="1"/>
              <a:t>Heinrich Hübert</a:t>
            </a:r>
            <a:r>
              <a:rPr lang="de-DE" altLang="de-DE" sz="2000"/>
              <a:t> </a:t>
            </a:r>
            <a:br>
              <a:rPr lang="de-DE" altLang="de-DE" sz="2000"/>
            </a:br>
            <a:r>
              <a:rPr lang="de-DE" altLang="de-DE"/>
              <a:t>(1810 - 1895) – </a:t>
            </a:r>
            <a:r>
              <a:rPr lang="ru-RU" altLang="de-DE"/>
              <a:t>глубокое благочестие и мудрое душепопечение. Верный в служении пресвитер.</a:t>
            </a:r>
            <a:endParaRPr lang="de-DE" altLang="de-DE"/>
          </a:p>
        </p:txBody>
      </p:sp>
      <p:sp>
        <p:nvSpPr>
          <p:cNvPr id="413704" name="Rectangle 8"/>
          <p:cNvSpPr>
            <a:spLocks noChangeArrowheads="1"/>
          </p:cNvSpPr>
          <p:nvPr/>
        </p:nvSpPr>
        <p:spPr bwMode="auto">
          <a:xfrm>
            <a:off x="6443663" y="5300663"/>
            <a:ext cx="2700337" cy="1557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de-DE" sz="2000" b="1"/>
              <a:t>Яков Реймер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de-DE" altLang="de-DE" sz="2000" b="1"/>
              <a:t>Jakob Reimer</a:t>
            </a:r>
            <a:r>
              <a:rPr lang="de-DE" altLang="de-DE" sz="2000"/>
              <a:t> </a:t>
            </a:r>
            <a:br>
              <a:rPr lang="de-DE" altLang="de-DE" sz="2000"/>
            </a:br>
            <a:r>
              <a:rPr lang="de-DE" altLang="de-DE"/>
              <a:t>(1817 - 1891) – </a:t>
            </a:r>
            <a:r>
              <a:rPr lang="ru-RU" altLang="de-DE"/>
              <a:t>глубокое благочестие, духовность и широкие связи</a:t>
            </a:r>
            <a:r>
              <a:rPr lang="de-DE" altLang="de-DE" sz="20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702" grpId="0" build="p"/>
      <p:bldP spid="413703" grpId="0" animBg="1"/>
      <p:bldP spid="41370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922337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sz="3000" b="1" dirty="0" smtClean="0"/>
              <a:t>Признаки пробуждения</a:t>
            </a:r>
            <a:r>
              <a:rPr lang="de-DE" altLang="de-DE" sz="3000" b="1" dirty="0" smtClean="0"/>
              <a:t> </a:t>
            </a:r>
            <a:r>
              <a:rPr lang="ru-RU" altLang="de-DE" sz="3000" b="1" dirty="0" smtClean="0"/>
              <a:t>155 лет назад</a:t>
            </a:r>
            <a:r>
              <a:rPr lang="de-DE" altLang="de-DE" sz="3000" b="1" dirty="0" smtClean="0"/>
              <a:t/>
            </a:r>
            <a:br>
              <a:rPr lang="de-DE" altLang="de-DE" sz="3000" b="1" dirty="0" smtClean="0"/>
            </a:br>
            <a:r>
              <a:rPr lang="de-DE" altLang="de-DE" sz="3000" b="1" dirty="0" smtClean="0"/>
              <a:t>– </a:t>
            </a:r>
            <a:r>
              <a:rPr lang="ru-RU" altLang="de-DE" sz="3000" b="1" dirty="0" smtClean="0"/>
              <a:t>сужение или</a:t>
            </a:r>
            <a:r>
              <a:rPr lang="de-DE" altLang="de-DE" sz="3000" b="1" dirty="0" smtClean="0"/>
              <a:t> </a:t>
            </a:r>
            <a:r>
              <a:rPr lang="ru-RU" altLang="de-DE" sz="3000" b="1" dirty="0" smtClean="0"/>
              <a:t>расширение пути</a:t>
            </a:r>
            <a:r>
              <a:rPr lang="de-DE" altLang="de-DE" sz="3000" b="1" dirty="0" smtClean="0"/>
              <a:t>?</a:t>
            </a:r>
          </a:p>
        </p:txBody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96752"/>
            <a:ext cx="8642350" cy="55181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30000"/>
              </a:spcBef>
            </a:pPr>
            <a:r>
              <a:rPr lang="ru-RU" altLang="de-DE" sz="2400" dirty="0" smtClean="0"/>
              <a:t>Переход с широкого или расширенного пути на узкий</a:t>
            </a:r>
            <a:r>
              <a:rPr lang="de-DE" altLang="de-DE" sz="2400" dirty="0" smtClean="0"/>
              <a:t> – </a:t>
            </a:r>
            <a:r>
              <a:rPr lang="ru-RU" altLang="de-DE" sz="2400" b="1" dirty="0" smtClean="0"/>
              <a:t>личное обращение</a:t>
            </a:r>
            <a:endParaRPr lang="de-DE" altLang="de-DE" sz="2400" b="1" dirty="0" smtClean="0"/>
          </a:p>
          <a:p>
            <a:pPr eaLnBrk="1" hangingPunct="1">
              <a:lnSpc>
                <a:spcPct val="80000"/>
              </a:lnSpc>
              <a:spcBef>
                <a:spcPct val="30000"/>
              </a:spcBef>
            </a:pPr>
            <a:r>
              <a:rPr lang="ru-RU" altLang="de-DE" sz="2400" dirty="0" smtClean="0"/>
              <a:t>Интенсивное </a:t>
            </a:r>
            <a:r>
              <a:rPr lang="ru-RU" altLang="de-DE" sz="2400" b="1" dirty="0" smtClean="0"/>
              <a:t>чтение Священного Писания</a:t>
            </a:r>
            <a:r>
              <a:rPr lang="de-DE" altLang="de-DE" sz="2400" dirty="0" smtClean="0"/>
              <a:t> </a:t>
            </a:r>
            <a:br>
              <a:rPr lang="de-DE" altLang="de-DE" sz="2400" dirty="0" smtClean="0"/>
            </a:br>
            <a:r>
              <a:rPr lang="ru-RU" altLang="de-DE" sz="2400" dirty="0" smtClean="0"/>
              <a:t>и другой духовной литературы</a:t>
            </a:r>
            <a:endParaRPr lang="de-DE" altLang="de-DE" sz="2400" dirty="0" smtClean="0"/>
          </a:p>
          <a:p>
            <a:pPr eaLnBrk="1" hangingPunct="1">
              <a:lnSpc>
                <a:spcPct val="80000"/>
              </a:lnSpc>
              <a:spcBef>
                <a:spcPct val="30000"/>
              </a:spcBef>
            </a:pPr>
            <a:r>
              <a:rPr lang="ru-RU" altLang="de-DE" sz="2400" dirty="0" smtClean="0"/>
              <a:t>Интенсивное </a:t>
            </a:r>
            <a:r>
              <a:rPr lang="ru-RU" altLang="de-DE" sz="2400" b="1" dirty="0" smtClean="0"/>
              <a:t>духовное общение</a:t>
            </a:r>
            <a:r>
              <a:rPr lang="de-DE" altLang="de-DE" sz="2400" b="1" dirty="0" smtClean="0"/>
              <a:t>, </a:t>
            </a:r>
            <a:r>
              <a:rPr lang="ru-RU" altLang="de-DE" sz="2400" b="1" dirty="0" smtClean="0"/>
              <a:t>душепопечение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>и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>строгая </a:t>
            </a:r>
            <a:r>
              <a:rPr lang="ru-RU" altLang="de-DE" sz="2400" b="1" dirty="0" smtClean="0"/>
              <a:t>дисциплина</a:t>
            </a:r>
            <a:r>
              <a:rPr lang="ru-RU" altLang="de-DE" sz="2400" dirty="0" smtClean="0"/>
              <a:t> в общине</a:t>
            </a:r>
            <a:r>
              <a:rPr lang="de-DE" altLang="de-DE" sz="2400" dirty="0" smtClean="0"/>
              <a:t> </a:t>
            </a:r>
            <a:r>
              <a:rPr lang="ru-RU" altLang="de-DE" sz="2400" b="1" dirty="0" smtClean="0"/>
              <a:t>(</a:t>
            </a:r>
            <a:r>
              <a:rPr lang="de-DE" altLang="de-DE" sz="2400" b="1" dirty="0" smtClean="0"/>
              <a:t>Gemeindezucht</a:t>
            </a:r>
            <a:r>
              <a:rPr lang="ru-RU" altLang="de-DE" sz="2400" b="1" dirty="0" smtClean="0"/>
              <a:t>)</a:t>
            </a:r>
            <a:endParaRPr lang="de-DE" altLang="de-DE" sz="2400" b="1" dirty="0" smtClean="0"/>
          </a:p>
          <a:p>
            <a:pPr eaLnBrk="1" hangingPunct="1">
              <a:lnSpc>
                <a:spcPct val="80000"/>
              </a:lnSpc>
              <a:spcBef>
                <a:spcPct val="30000"/>
              </a:spcBef>
            </a:pPr>
            <a:r>
              <a:rPr lang="ru-RU" altLang="de-DE" sz="2400" dirty="0" smtClean="0"/>
              <a:t>Ясный </a:t>
            </a:r>
            <a:r>
              <a:rPr lang="ru-RU" altLang="de-DE" sz="2400" b="1" dirty="0" smtClean="0"/>
              <a:t>отказ</a:t>
            </a:r>
            <a:r>
              <a:rPr lang="de-DE" altLang="de-DE" sz="2400" b="1" dirty="0" smtClean="0"/>
              <a:t>: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>от всякой неправды и нечистоты</a:t>
            </a:r>
            <a:r>
              <a:rPr lang="de-DE" altLang="de-DE" sz="2400" dirty="0" smtClean="0"/>
              <a:t>, </a:t>
            </a:r>
            <a:r>
              <a:rPr lang="ru-RU" altLang="de-DE" sz="2400" dirty="0" smtClean="0"/>
              <a:t>от мирских удовольствий</a:t>
            </a:r>
            <a:r>
              <a:rPr lang="de-DE" altLang="de-DE" sz="2400" dirty="0" smtClean="0"/>
              <a:t>, </a:t>
            </a:r>
            <a:r>
              <a:rPr lang="ru-RU" altLang="de-DE" sz="2400" dirty="0" smtClean="0"/>
              <a:t>как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>курения</a:t>
            </a:r>
            <a:r>
              <a:rPr lang="de-DE" altLang="de-DE" sz="2400" dirty="0" smtClean="0"/>
              <a:t>, </a:t>
            </a:r>
            <a:r>
              <a:rPr lang="ru-RU" altLang="de-DE" sz="2400" dirty="0" smtClean="0"/>
              <a:t>алкоголя</a:t>
            </a:r>
            <a:r>
              <a:rPr lang="de-DE" altLang="de-DE" sz="2400" dirty="0" smtClean="0"/>
              <a:t>, </a:t>
            </a:r>
            <a:r>
              <a:rPr lang="ru-RU" altLang="de-DE" sz="2400" dirty="0" smtClean="0"/>
              <a:t>танцев</a:t>
            </a:r>
            <a:r>
              <a:rPr lang="de-DE" altLang="de-DE" sz="2400" dirty="0" smtClean="0"/>
              <a:t>, …</a:t>
            </a:r>
            <a:endParaRPr lang="de-DE" altLang="de-DE" sz="2400" b="1" dirty="0" smtClean="0"/>
          </a:p>
          <a:p>
            <a:pPr eaLnBrk="1" hangingPunct="1">
              <a:lnSpc>
                <a:spcPct val="80000"/>
              </a:lnSpc>
              <a:spcBef>
                <a:spcPct val="30000"/>
              </a:spcBef>
            </a:pPr>
            <a:r>
              <a:rPr lang="ru-RU" altLang="de-DE" sz="2400" dirty="0" smtClean="0"/>
              <a:t>Открытая</a:t>
            </a:r>
            <a:r>
              <a:rPr lang="de-DE" altLang="de-DE" sz="2400" dirty="0" smtClean="0"/>
              <a:t>, </a:t>
            </a:r>
            <a:r>
              <a:rPr lang="ru-RU" altLang="de-DE" sz="2400" dirty="0" smtClean="0"/>
              <a:t>не заученная </a:t>
            </a:r>
            <a:r>
              <a:rPr lang="ru-RU" altLang="de-DE" sz="2400" b="1" dirty="0" smtClean="0"/>
              <a:t>молитва</a:t>
            </a:r>
            <a:r>
              <a:rPr lang="de-DE" altLang="de-DE" sz="2400" dirty="0" smtClean="0"/>
              <a:t>, </a:t>
            </a:r>
            <a:r>
              <a:rPr lang="ru-RU" altLang="de-DE" sz="2400" b="1" dirty="0" smtClean="0"/>
              <a:t>свободная проповедь</a:t>
            </a:r>
            <a:r>
              <a:rPr lang="ru-RU" altLang="de-DE" sz="2400" dirty="0" smtClean="0"/>
              <a:t> с прямым обращением к слушателям</a:t>
            </a:r>
            <a:endParaRPr lang="de-DE" altLang="de-DE" sz="2400" dirty="0" smtClean="0"/>
          </a:p>
          <a:p>
            <a:pPr eaLnBrk="1" hangingPunct="1">
              <a:lnSpc>
                <a:spcPct val="80000"/>
              </a:lnSpc>
              <a:spcBef>
                <a:spcPct val="30000"/>
              </a:spcBef>
            </a:pPr>
            <a:r>
              <a:rPr lang="ru-RU" altLang="de-DE" sz="2400" dirty="0" smtClean="0"/>
              <a:t>Принятие новых </a:t>
            </a:r>
            <a:r>
              <a:rPr lang="ru-RU" altLang="de-DE" sz="2400" b="1" dirty="0" smtClean="0"/>
              <a:t>песен пробуждения</a:t>
            </a:r>
            <a:r>
              <a:rPr lang="de-DE" altLang="de-DE" sz="2400" dirty="0" smtClean="0"/>
              <a:t>, </a:t>
            </a:r>
            <a:r>
              <a:rPr lang="ru-RU" altLang="de-DE" sz="2400" dirty="0" smtClean="0"/>
              <a:t/>
            </a:r>
            <a:br>
              <a:rPr lang="ru-RU" altLang="de-DE" sz="2400" dirty="0" smtClean="0"/>
            </a:br>
            <a:r>
              <a:rPr lang="ru-RU" altLang="de-DE" sz="2400" b="1" dirty="0" smtClean="0"/>
              <a:t>хорового пения</a:t>
            </a:r>
            <a:r>
              <a:rPr lang="ru-RU" altLang="de-DE" sz="2400" dirty="0" smtClean="0"/>
              <a:t> и </a:t>
            </a:r>
            <a:r>
              <a:rPr lang="ru-RU" altLang="de-DE" sz="2400" b="1" dirty="0" smtClean="0"/>
              <a:t>музыки</a:t>
            </a:r>
            <a:endParaRPr lang="de-DE" altLang="de-DE" sz="2400" b="1" dirty="0" smtClean="0"/>
          </a:p>
          <a:p>
            <a:pPr eaLnBrk="1" hangingPunct="1">
              <a:lnSpc>
                <a:spcPct val="80000"/>
              </a:lnSpc>
              <a:spcBef>
                <a:spcPct val="30000"/>
              </a:spcBef>
            </a:pPr>
            <a:r>
              <a:rPr lang="ru-RU" altLang="de-DE" sz="2400" b="1" dirty="0" smtClean="0"/>
              <a:t>Готовность к свидетельству веры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>перед каждым</a:t>
            </a:r>
            <a:r>
              <a:rPr lang="de-DE" altLang="de-DE" sz="2400" dirty="0" smtClean="0"/>
              <a:t> </a:t>
            </a:r>
            <a:br>
              <a:rPr lang="de-DE" altLang="de-DE" sz="2400" dirty="0" smtClean="0"/>
            </a:br>
            <a:r>
              <a:rPr lang="ru-RU" altLang="de-DE" sz="2400" dirty="0" smtClean="0"/>
              <a:t>и к различным служениям в общине</a:t>
            </a:r>
            <a:endParaRPr lang="de-DE" altLang="de-DE" sz="2400" dirty="0" smtClean="0"/>
          </a:p>
          <a:p>
            <a:pPr eaLnBrk="1" hangingPunct="1">
              <a:lnSpc>
                <a:spcPct val="80000"/>
              </a:lnSpc>
              <a:spcBef>
                <a:spcPct val="30000"/>
              </a:spcBef>
            </a:pPr>
            <a:r>
              <a:rPr lang="ru-RU" altLang="de-DE" sz="2400" b="1" dirty="0" smtClean="0"/>
              <a:t>Общение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>с пробужденными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>разных народов и течений. Удивительно быстро устанавливались контакты.</a:t>
            </a:r>
            <a:endParaRPr lang="de-DE" altLang="de-DE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37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9"/>
            <a:ext cx="9144000" cy="778098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b="1" dirty="0" smtClean="0"/>
              <a:t>Пробуждения в России и СССР</a:t>
            </a:r>
            <a:endParaRPr lang="de-DE" altLang="de-DE" b="1" dirty="0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4744"/>
            <a:ext cx="8686800" cy="5733256"/>
          </a:xfrm>
        </p:spPr>
        <p:txBody>
          <a:bodyPr/>
          <a:lstStyle/>
          <a:p>
            <a:pPr marL="1789113" indent="-1789113" eaLnBrk="1" hangingPunct="1">
              <a:lnSpc>
                <a:spcPct val="90000"/>
              </a:lnSpc>
              <a:buFontTx/>
              <a:buNone/>
            </a:pPr>
            <a:r>
              <a:rPr lang="ru-RU" altLang="de-DE" sz="3000" dirty="0" smtClean="0"/>
              <a:t>С середины 19 века (с 1845 года)</a:t>
            </a:r>
            <a:endParaRPr lang="de-DE" altLang="de-DE" sz="3000" dirty="0" smtClean="0"/>
          </a:p>
          <a:p>
            <a:pPr marL="1789113" indent="-1789113" eaLnBrk="1" hangingPunct="1">
              <a:lnSpc>
                <a:spcPct val="90000"/>
              </a:lnSpc>
              <a:buFontTx/>
              <a:buNone/>
            </a:pPr>
            <a:r>
              <a:rPr lang="de-DE" altLang="de-DE" sz="2600" b="1" dirty="0" smtClean="0">
                <a:solidFill>
                  <a:srgbClr val="FF0000"/>
                </a:solidFill>
                <a:latin typeface="Corbel" pitchFamily="34" charset="0"/>
              </a:rPr>
              <a:t>1860</a:t>
            </a:r>
            <a:r>
              <a:rPr lang="de-DE" altLang="de-DE" sz="2600" dirty="0" smtClean="0">
                <a:latin typeface="Corbel" pitchFamily="34" charset="0"/>
              </a:rPr>
              <a:t> </a:t>
            </a:r>
            <a:r>
              <a:rPr lang="de-DE" altLang="de-DE" sz="2600" dirty="0" smtClean="0"/>
              <a:t>	</a:t>
            </a:r>
            <a:r>
              <a:rPr lang="ru-RU" altLang="de-DE" sz="2600" dirty="0" smtClean="0"/>
              <a:t>из пробуждения родилась МБО,</a:t>
            </a:r>
            <a:r>
              <a:rPr lang="de-DE" altLang="de-DE" sz="2600" dirty="0" smtClean="0"/>
              <a:t> </a:t>
            </a:r>
          </a:p>
          <a:p>
            <a:pPr marL="1789113" indent="-1789113" eaLnBrk="1" hangingPunct="1">
              <a:lnSpc>
                <a:spcPct val="90000"/>
              </a:lnSpc>
              <a:buFontTx/>
              <a:buNone/>
            </a:pPr>
            <a:r>
              <a:rPr lang="de-DE" altLang="de-DE" sz="2600" dirty="0" smtClean="0">
                <a:solidFill>
                  <a:srgbClr val="FF0000"/>
                </a:solidFill>
                <a:latin typeface="Corbel" pitchFamily="34" charset="0"/>
              </a:rPr>
              <a:t>1</a:t>
            </a:r>
            <a:r>
              <a:rPr lang="ru-RU" altLang="de-DE" sz="2600" dirty="0" smtClean="0">
                <a:solidFill>
                  <a:srgbClr val="FF0000"/>
                </a:solidFill>
                <a:latin typeface="Corbel" pitchFamily="34" charset="0"/>
              </a:rPr>
              <a:t>864</a:t>
            </a:r>
            <a:r>
              <a:rPr lang="de-DE" altLang="de-DE" sz="2600" dirty="0" smtClean="0"/>
              <a:t> 	</a:t>
            </a:r>
            <a:r>
              <a:rPr lang="ru-RU" altLang="de-DE" sz="2600" dirty="0" smtClean="0"/>
              <a:t>первые немецкие баптистские общины</a:t>
            </a:r>
          </a:p>
          <a:p>
            <a:pPr marL="1789113" indent="-1789113" eaLnBrk="1" hangingPunct="1">
              <a:lnSpc>
                <a:spcPct val="90000"/>
              </a:lnSpc>
              <a:buFontTx/>
              <a:buNone/>
            </a:pPr>
            <a:r>
              <a:rPr lang="de-DE" altLang="de-DE" sz="2600" dirty="0" smtClean="0">
                <a:solidFill>
                  <a:srgbClr val="FF0000"/>
                </a:solidFill>
                <a:latin typeface="Corbel" pitchFamily="34" charset="0"/>
              </a:rPr>
              <a:t>1</a:t>
            </a:r>
            <a:r>
              <a:rPr lang="ru-RU" altLang="de-DE" sz="2600" dirty="0" smtClean="0">
                <a:solidFill>
                  <a:srgbClr val="FF0000"/>
                </a:solidFill>
                <a:latin typeface="Corbel" pitchFamily="34" charset="0"/>
              </a:rPr>
              <a:t>869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	первая русская баптистская община</a:t>
            </a:r>
            <a:r>
              <a:rPr lang="de-DE" altLang="de-DE" sz="2600" dirty="0" smtClean="0"/>
              <a:t> </a:t>
            </a:r>
            <a:endParaRPr lang="ru-RU" altLang="de-DE" sz="2600" dirty="0" smtClean="0"/>
          </a:p>
          <a:p>
            <a:pPr marL="1789113" indent="-1789113" eaLnBrk="1" hangingPunct="1">
              <a:lnSpc>
                <a:spcPct val="90000"/>
              </a:lnSpc>
              <a:buFontTx/>
              <a:buNone/>
            </a:pPr>
            <a:r>
              <a:rPr lang="ru-RU" altLang="de-DE" sz="2600" dirty="0" smtClean="0">
                <a:solidFill>
                  <a:srgbClr val="FF0000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1874-86 </a:t>
            </a:r>
            <a:r>
              <a:rPr lang="ru-RU" altLang="de-DE" sz="2600" dirty="0" smtClean="0">
                <a:solidFill>
                  <a:srgbClr val="FF0000"/>
                </a:solidFill>
                <a:latin typeface="Corbel" panose="020B0503020204020204" pitchFamily="34" charset="0"/>
              </a:rPr>
              <a:t>	</a:t>
            </a:r>
            <a:r>
              <a:rPr lang="ru-RU" altLang="de-DE" sz="2600" dirty="0" smtClean="0"/>
              <a:t>евангельские христиане </a:t>
            </a:r>
            <a:endParaRPr lang="de-DE" altLang="de-DE" sz="2600" dirty="0" smtClean="0"/>
          </a:p>
          <a:p>
            <a:pPr marL="1789113" indent="-1789113" eaLnBrk="1" hangingPunct="1">
              <a:lnSpc>
                <a:spcPct val="90000"/>
              </a:lnSpc>
              <a:buFontTx/>
              <a:buNone/>
            </a:pPr>
            <a:r>
              <a:rPr lang="ru-RU" altLang="de-DE" sz="3000" i="1" dirty="0" smtClean="0"/>
              <a:t>Особенно</a:t>
            </a:r>
            <a:r>
              <a:rPr lang="de-DE" altLang="de-DE" sz="3000" i="1" dirty="0" smtClean="0"/>
              <a:t> </a:t>
            </a:r>
            <a:r>
              <a:rPr lang="ru-RU" altLang="de-DE" sz="3000" i="1" dirty="0" smtClean="0"/>
              <a:t>велики пробуждения </a:t>
            </a:r>
            <a:r>
              <a:rPr lang="de-DE" altLang="de-DE" sz="3000" i="1" dirty="0" smtClean="0"/>
              <a:t>20</a:t>
            </a:r>
            <a:r>
              <a:rPr lang="ru-RU" altLang="de-DE" sz="3000" i="1" dirty="0" smtClean="0"/>
              <a:t>-го века</a:t>
            </a:r>
            <a:r>
              <a:rPr lang="de-DE" altLang="de-DE" sz="3000" i="1" dirty="0" smtClean="0"/>
              <a:t>:</a:t>
            </a:r>
            <a:r>
              <a:rPr lang="de-DE" altLang="de-DE" sz="3000" dirty="0" smtClean="0"/>
              <a:t> </a:t>
            </a:r>
          </a:p>
          <a:p>
            <a:pPr marL="1789113" indent="-1789113" eaLnBrk="1" hangingPunct="1">
              <a:lnSpc>
                <a:spcPct val="90000"/>
              </a:lnSpc>
              <a:buFontTx/>
              <a:buNone/>
            </a:pPr>
            <a:r>
              <a:rPr lang="ru-RU" altLang="de-DE" sz="2600" dirty="0" smtClean="0">
                <a:solidFill>
                  <a:srgbClr val="FF0000"/>
                </a:solidFill>
                <a:latin typeface="Corbel" pitchFamily="34" charset="0"/>
              </a:rPr>
              <a:t>1905-10 	</a:t>
            </a:r>
            <a:r>
              <a:rPr lang="ru-RU" altLang="de-DE" sz="2600" dirty="0" smtClean="0">
                <a:latin typeface="+mj-lt"/>
              </a:rPr>
              <a:t>среди русских во всей стране</a:t>
            </a:r>
          </a:p>
          <a:p>
            <a:pPr marL="1789113" indent="-1789113" eaLnBrk="1" hangingPunct="1">
              <a:lnSpc>
                <a:spcPct val="90000"/>
              </a:lnSpc>
              <a:buFontTx/>
              <a:buNone/>
            </a:pPr>
            <a:r>
              <a:rPr lang="de-DE" altLang="de-DE" sz="2600" dirty="0" smtClean="0">
                <a:solidFill>
                  <a:srgbClr val="FF0000"/>
                </a:solidFill>
                <a:latin typeface="Corbel" pitchFamily="34" charset="0"/>
              </a:rPr>
              <a:t>1923-1929</a:t>
            </a:r>
            <a:r>
              <a:rPr lang="de-DE" altLang="de-DE" sz="2600" dirty="0" smtClean="0"/>
              <a:t> 	</a:t>
            </a:r>
            <a:r>
              <a:rPr lang="ru-RU" altLang="de-DE" sz="2600" dirty="0" smtClean="0"/>
              <a:t>среди всех народов по всей стране	</a:t>
            </a:r>
            <a:endParaRPr lang="de-DE" altLang="de-DE" sz="2600" dirty="0" smtClean="0"/>
          </a:p>
          <a:p>
            <a:pPr marL="1789113" indent="-1789113" eaLnBrk="1" hangingPunct="1">
              <a:lnSpc>
                <a:spcPct val="90000"/>
              </a:lnSpc>
              <a:buFontTx/>
              <a:buNone/>
            </a:pPr>
            <a:r>
              <a:rPr lang="ru-RU" altLang="de-DE" sz="2600" dirty="0" smtClean="0">
                <a:solidFill>
                  <a:srgbClr val="FF0000"/>
                </a:solidFill>
                <a:latin typeface="Corbel" pitchFamily="34" charset="0"/>
              </a:rPr>
              <a:t>1945-1947 	</a:t>
            </a:r>
            <a:r>
              <a:rPr lang="ru-RU" altLang="de-DE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особенно с открытием молитвенных домов</a:t>
            </a:r>
            <a:endParaRPr lang="ru-RU" altLang="de-DE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89113" indent="-1789113" eaLnBrk="1" hangingPunct="1">
              <a:lnSpc>
                <a:spcPct val="90000"/>
              </a:lnSpc>
              <a:buFontTx/>
              <a:buNone/>
            </a:pPr>
            <a:r>
              <a:rPr lang="de-DE" altLang="de-DE" sz="2600" dirty="0" smtClean="0">
                <a:solidFill>
                  <a:srgbClr val="FF0000"/>
                </a:solidFill>
                <a:latin typeface="Corbel" pitchFamily="34" charset="0"/>
              </a:rPr>
              <a:t>1955-1959</a:t>
            </a:r>
            <a:r>
              <a:rPr lang="de-DE" altLang="de-DE" sz="2600" dirty="0" smtClean="0">
                <a:latin typeface="Corbel" pitchFamily="34" charset="0"/>
              </a:rPr>
              <a:t> 	</a:t>
            </a:r>
            <a:r>
              <a:rPr lang="ru-RU" altLang="de-DE" sz="2600" dirty="0" smtClean="0"/>
              <a:t>среди рассеяных,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сосланных</a:t>
            </a:r>
            <a:r>
              <a:rPr lang="de-DE" altLang="de-DE" sz="2600" dirty="0" smtClean="0"/>
              <a:t>, </a:t>
            </a:r>
            <a:r>
              <a:rPr lang="ru-RU" altLang="de-DE" sz="2600" dirty="0" smtClean="0"/>
              <a:t>немцев</a:t>
            </a:r>
            <a:r>
              <a:rPr lang="de-DE" altLang="de-DE" sz="2600" dirty="0" smtClean="0"/>
              <a:t>,</a:t>
            </a:r>
            <a:r>
              <a:rPr lang="ru-RU" altLang="de-DE" sz="2600" dirty="0" smtClean="0"/>
              <a:t> меннонитов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		</a:t>
            </a:r>
            <a:r>
              <a:rPr lang="de-DE" altLang="de-DE" sz="2200" dirty="0" smtClean="0">
                <a:latin typeface="Arial Narrow" pitchFamily="34" charset="0"/>
              </a:rPr>
              <a:t>(</a:t>
            </a:r>
            <a:r>
              <a:rPr lang="ru-RU" altLang="de-DE" sz="2200" dirty="0" smtClean="0">
                <a:latin typeface="Arial Narrow" pitchFamily="34" charset="0"/>
              </a:rPr>
              <a:t>после смерти Сталина</a:t>
            </a:r>
            <a:r>
              <a:rPr lang="de-DE" altLang="de-DE" sz="2200" dirty="0" smtClean="0">
                <a:latin typeface="Arial Narrow" pitchFamily="34" charset="0"/>
              </a:rPr>
              <a:t>)</a:t>
            </a:r>
            <a:r>
              <a:rPr lang="ru-RU" altLang="de-DE" sz="2600" dirty="0"/>
              <a:t> </a:t>
            </a:r>
            <a:endParaRPr lang="ru-RU" altLang="de-DE" sz="2600" dirty="0" smtClean="0"/>
          </a:p>
          <a:p>
            <a:pPr marL="1789113" indent="-1789113" eaLnBrk="1" hangingPunct="1">
              <a:lnSpc>
                <a:spcPct val="90000"/>
              </a:lnSpc>
              <a:buFontTx/>
              <a:buNone/>
            </a:pPr>
            <a:r>
              <a:rPr lang="de-DE" altLang="de-DE" sz="2600" dirty="0" smtClean="0">
                <a:solidFill>
                  <a:srgbClr val="FF0000"/>
                </a:solidFill>
                <a:latin typeface="Corbel" pitchFamily="34" charset="0"/>
              </a:rPr>
              <a:t>1990-2000</a:t>
            </a:r>
            <a:r>
              <a:rPr lang="de-DE" altLang="de-DE" sz="2600" dirty="0" smtClean="0"/>
              <a:t> 	</a:t>
            </a:r>
            <a:r>
              <a:rPr lang="ru-RU" altLang="de-DE" sz="2600" dirty="0" smtClean="0"/>
              <a:t>во всей стране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среди всего населения</a:t>
            </a:r>
            <a:r>
              <a:rPr lang="de-DE" altLang="de-DE" sz="26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174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1728788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sz="3600" b="1" dirty="0" smtClean="0"/>
              <a:t>Крещение погружением</a:t>
            </a:r>
            <a:r>
              <a:rPr lang="de-DE" altLang="de-DE" sz="3600" dirty="0" smtClean="0"/>
              <a:t> </a:t>
            </a:r>
            <a:r>
              <a:rPr lang="ru-RU" altLang="de-DE" sz="3600" dirty="0" smtClean="0"/>
              <a:t>следует только после обращения</a:t>
            </a:r>
            <a:r>
              <a:rPr lang="de-DE" altLang="de-DE" sz="3600" dirty="0" smtClean="0"/>
              <a:t> </a:t>
            </a:r>
            <a:r>
              <a:rPr lang="ru-RU" altLang="de-DE" sz="3600" dirty="0" smtClean="0"/>
              <a:t>и достижения зрелости</a:t>
            </a:r>
            <a:br>
              <a:rPr lang="ru-RU" altLang="de-DE" sz="3600" dirty="0" smtClean="0"/>
            </a:br>
            <a:r>
              <a:rPr lang="ru-RU" altLang="de-DE" sz="2800" dirty="0" smtClean="0"/>
              <a:t>(крещение погружением </a:t>
            </a:r>
            <a:r>
              <a:rPr lang="ru-RU" altLang="de-DE" sz="2800" dirty="0" smtClean="0"/>
              <a:t>– </a:t>
            </a:r>
            <a:r>
              <a:rPr lang="ru-RU" altLang="de-DE" sz="2800" dirty="0" smtClean="0"/>
              <a:t>первый </a:t>
            </a:r>
            <a:r>
              <a:rPr lang="ru-RU" altLang="de-DE" sz="2800" dirty="0" smtClean="0"/>
              <a:t>раз в сент. 1860)</a:t>
            </a:r>
            <a:r>
              <a:rPr lang="ru-RU" altLang="de-DE" sz="3600" dirty="0" smtClean="0"/>
              <a:t> </a:t>
            </a:r>
          </a:p>
        </p:txBody>
      </p:sp>
      <p:pic>
        <p:nvPicPr>
          <p:cNvPr id="2051" name="Picture 3" descr="AB0011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975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5508625" y="1557338"/>
            <a:ext cx="3635375" cy="30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sz="2800" b="1"/>
              <a:t>Абрагам Унгер</a:t>
            </a:r>
          </a:p>
          <a:p>
            <a:pPr eaLnBrk="1" hangingPunct="1"/>
            <a:r>
              <a:rPr lang="de-DE" altLang="de-DE" sz="2800" b="1"/>
              <a:t>Abraham Unger</a:t>
            </a:r>
            <a:r>
              <a:rPr lang="de-DE" altLang="de-DE" sz="2800"/>
              <a:t> (1820 - 1880) – </a:t>
            </a:r>
            <a:r>
              <a:rPr lang="ru-RU" altLang="de-DE" sz="2800"/>
              <a:t>основатель и</a:t>
            </a:r>
            <a:r>
              <a:rPr lang="de-DE" altLang="de-DE" sz="2800"/>
              <a:t> </a:t>
            </a:r>
            <a:br>
              <a:rPr lang="de-DE" altLang="de-DE" sz="2800"/>
            </a:br>
            <a:r>
              <a:rPr lang="ru-RU" altLang="de-DE" sz="2800"/>
              <a:t>первый</a:t>
            </a:r>
            <a:r>
              <a:rPr lang="de-DE" altLang="de-DE" sz="2800"/>
              <a:t> </a:t>
            </a:r>
            <a:r>
              <a:rPr lang="ru-RU" altLang="de-DE" sz="2800"/>
              <a:t>пресвитер</a:t>
            </a:r>
            <a:r>
              <a:rPr lang="de-DE" altLang="de-DE" sz="2800"/>
              <a:t> </a:t>
            </a:r>
            <a:r>
              <a:rPr lang="ru-RU" altLang="de-DE" sz="2800"/>
              <a:t>2-й МБО в Эйнлаге (Хортица)</a:t>
            </a:r>
            <a:endParaRPr lang="de-DE" altLang="de-DE" sz="2800"/>
          </a:p>
        </p:txBody>
      </p:sp>
      <p:pic>
        <p:nvPicPr>
          <p:cNvPr id="3075" name="Picture 3" descr="Abr_Unger(5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260350"/>
            <a:ext cx="428625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5219700" y="260350"/>
            <a:ext cx="3924300" cy="11906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sz="3600" b="1"/>
              <a:t>Основатели </a:t>
            </a:r>
            <a:br>
              <a:rPr lang="ru-RU" altLang="de-DE" sz="3600" b="1"/>
            </a:br>
            <a:r>
              <a:rPr lang="ru-RU" altLang="de-DE" sz="3600" b="1"/>
              <a:t>МБО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5508625" y="4581525"/>
            <a:ext cx="3635375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sz="2800"/>
              <a:t>Успешный предприниматель</a:t>
            </a:r>
            <a:r>
              <a:rPr lang="de-DE" altLang="de-DE" sz="2800"/>
              <a:t> </a:t>
            </a:r>
            <a:br>
              <a:rPr lang="de-DE" altLang="de-DE" sz="2800"/>
            </a:br>
            <a:r>
              <a:rPr lang="ru-RU" altLang="de-DE" sz="2800"/>
              <a:t>и ревностный благовестник-миссионер</a:t>
            </a:r>
            <a:r>
              <a:rPr lang="de-DE" altLang="de-DE" sz="28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574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15363" name="Picture 3" descr="AB0375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813"/>
            <a:ext cx="9144000" cy="633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0" y="5057775"/>
            <a:ext cx="9144000" cy="1800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de-DE" sz="2800"/>
              <a:t>Первый молитвенный дом и школа МБО Эйнлаге </a:t>
            </a:r>
            <a:br>
              <a:rPr lang="ru-RU" altLang="de-DE" sz="2800"/>
            </a:br>
            <a:r>
              <a:rPr lang="ru-RU" altLang="de-DE" sz="2800"/>
              <a:t>в Андреасфельде </a:t>
            </a:r>
            <a:r>
              <a:rPr lang="de-DE" altLang="de-DE" sz="2800"/>
              <a:t>1872. </a:t>
            </a:r>
            <a:endParaRPr lang="ru-RU" altLang="de-DE" sz="2800"/>
          </a:p>
          <a:p>
            <a:pPr algn="ctr" eaLnBrk="1" hangingPunct="1"/>
            <a:r>
              <a:rPr lang="ru-RU" altLang="de-DE" sz="2800"/>
              <a:t>Здесь в </a:t>
            </a:r>
            <a:r>
              <a:rPr lang="de-DE" altLang="de-DE" sz="2800"/>
              <a:t>1872 </a:t>
            </a:r>
            <a:r>
              <a:rPr lang="ru-RU" altLang="de-DE" sz="2800"/>
              <a:t>прошла первая конференция</a:t>
            </a:r>
            <a:r>
              <a:rPr lang="de-DE" altLang="de-DE" sz="2800"/>
              <a:t> </a:t>
            </a:r>
            <a:r>
              <a:rPr lang="ru-RU" altLang="de-DE" sz="2800"/>
              <a:t/>
            </a:r>
            <a:br>
              <a:rPr lang="ru-RU" altLang="de-DE" sz="2800"/>
            </a:br>
            <a:r>
              <a:rPr lang="ru-RU" altLang="de-DE" sz="2800"/>
              <a:t>трех МБО</a:t>
            </a:r>
            <a:r>
              <a:rPr lang="de-DE" altLang="de-DE" sz="2800"/>
              <a:t> </a:t>
            </a:r>
            <a:r>
              <a:rPr lang="ru-RU" altLang="de-DE" sz="2800"/>
              <a:t>России</a:t>
            </a:r>
            <a:r>
              <a:rPr lang="de-DE" altLang="de-DE" sz="2800"/>
              <a:t> (</a:t>
            </a:r>
            <a:r>
              <a:rPr lang="ru-RU" altLang="de-DE" sz="2800"/>
              <a:t>Молочной</a:t>
            </a:r>
            <a:r>
              <a:rPr lang="de-DE" altLang="de-DE" sz="2800"/>
              <a:t>, </a:t>
            </a:r>
            <a:r>
              <a:rPr lang="ru-RU" altLang="de-DE" sz="2800"/>
              <a:t>Эйнлаге</a:t>
            </a:r>
            <a:r>
              <a:rPr lang="de-DE" altLang="de-DE" sz="2800"/>
              <a:t>, </a:t>
            </a:r>
            <a:r>
              <a:rPr lang="ru-RU" altLang="de-DE" sz="2800"/>
              <a:t>Кубани</a:t>
            </a:r>
            <a:r>
              <a:rPr lang="de-DE" altLang="de-DE" sz="2800"/>
              <a:t>)</a:t>
            </a:r>
            <a:endParaRPr lang="ru-RU" altLang="de-DE" sz="2800"/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292725" y="0"/>
            <a:ext cx="3095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28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Arial" charset="0"/>
              </a:rPr>
              <a:t>Erstes Bethaus</a:t>
            </a:r>
          </a:p>
        </p:txBody>
      </p:sp>
    </p:spTree>
    <p:extLst>
      <p:ext uri="{BB962C8B-B14F-4D97-AF65-F5344CB8AC3E}">
        <p14:creationId xmlns:p14="http://schemas.microsoft.com/office/powerpoint/2010/main" val="250148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916238" y="2781300"/>
            <a:ext cx="6227762" cy="40767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de-DE" sz="2800" b="1" dirty="0" smtClean="0"/>
              <a:t>Абраам</a:t>
            </a:r>
            <a:r>
              <a:rPr lang="de-DE" altLang="de-DE" sz="2800" b="1" dirty="0" smtClean="0"/>
              <a:t> </a:t>
            </a:r>
            <a:r>
              <a:rPr lang="ru-RU" altLang="de-DE" sz="2800" b="1" dirty="0" smtClean="0"/>
              <a:t>Унгер</a:t>
            </a:r>
            <a:r>
              <a:rPr lang="de-DE" altLang="de-DE" sz="2800" dirty="0" smtClean="0"/>
              <a:t> (1820-1880) – </a:t>
            </a:r>
            <a:r>
              <a:rPr lang="ru-RU" altLang="de-DE" sz="2800" dirty="0" smtClean="0"/>
              <a:t>ревностный евангелист и пресвитер</a:t>
            </a:r>
            <a:r>
              <a:rPr lang="de-DE" altLang="de-DE" sz="2800" dirty="0" smtClean="0"/>
              <a:t> </a:t>
            </a:r>
            <a:r>
              <a:rPr lang="ru-RU" altLang="de-DE" sz="2800" dirty="0" smtClean="0"/>
              <a:t>МБО</a:t>
            </a:r>
            <a:r>
              <a:rPr lang="de-DE" altLang="de-DE" sz="2800" dirty="0" smtClean="0"/>
              <a:t> </a:t>
            </a:r>
            <a:r>
              <a:rPr lang="ru-RU" altLang="de-DE" sz="2800" dirty="0" smtClean="0"/>
              <a:t>Эйнлаге</a:t>
            </a:r>
            <a:r>
              <a:rPr lang="de-DE" altLang="de-DE" sz="2800" dirty="0" smtClean="0"/>
              <a:t>.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2800" dirty="0" smtClean="0"/>
              <a:t>1864 </a:t>
            </a:r>
            <a:r>
              <a:rPr lang="ru-RU" altLang="de-DE" sz="2800" dirty="0" smtClean="0"/>
              <a:t>Меннониты крестили</a:t>
            </a:r>
            <a:r>
              <a:rPr lang="de-DE" altLang="de-DE" sz="2800" dirty="0" smtClean="0"/>
              <a:t> </a:t>
            </a:r>
            <a:r>
              <a:rPr lang="ru-RU" altLang="de-DE" sz="2800" dirty="0" smtClean="0"/>
              <a:t>первых лютеран</a:t>
            </a:r>
            <a:r>
              <a:rPr lang="de-DE" altLang="de-DE" sz="2800" dirty="0" smtClean="0"/>
              <a:t> </a:t>
            </a:r>
            <a:r>
              <a:rPr lang="ru-RU" altLang="de-DE" sz="2800" dirty="0" smtClean="0"/>
              <a:t>в</a:t>
            </a:r>
            <a:r>
              <a:rPr lang="de-DE" altLang="de-DE" sz="2800" dirty="0" smtClean="0"/>
              <a:t> </a:t>
            </a:r>
            <a:r>
              <a:rPr lang="ru-RU" altLang="de-DE" sz="2800" dirty="0" smtClean="0"/>
              <a:t>Альт</a:t>
            </a:r>
            <a:r>
              <a:rPr lang="de-DE" altLang="de-DE" sz="2800" dirty="0" smtClean="0"/>
              <a:t>-</a:t>
            </a:r>
            <a:r>
              <a:rPr lang="ru-RU" altLang="de-DE" sz="2800" dirty="0" smtClean="0"/>
              <a:t>Данциге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de-DE" sz="2800" dirty="0" smtClean="0"/>
              <a:t>1867 Образование немецкой бап-тистской общины в Альт</a:t>
            </a:r>
            <a:r>
              <a:rPr lang="de-DE" altLang="de-DE" sz="2800" dirty="0" smtClean="0"/>
              <a:t>-</a:t>
            </a:r>
            <a:r>
              <a:rPr lang="ru-RU" altLang="de-DE" sz="2800" dirty="0" smtClean="0"/>
              <a:t>Данциге</a:t>
            </a:r>
            <a:endParaRPr lang="de-DE" altLang="de-DE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2800" dirty="0" smtClean="0"/>
              <a:t>1869 </a:t>
            </a:r>
            <a:r>
              <a:rPr lang="ru-RU" altLang="de-DE" sz="2800" dirty="0" smtClean="0"/>
              <a:t>Унгер</a:t>
            </a:r>
            <a:r>
              <a:rPr lang="de-DE" altLang="de-DE" sz="2800" dirty="0" smtClean="0"/>
              <a:t> </a:t>
            </a:r>
            <a:r>
              <a:rPr lang="ru-RU" altLang="de-DE" sz="2800" dirty="0" smtClean="0"/>
              <a:t>крестил в</a:t>
            </a:r>
            <a:r>
              <a:rPr lang="de-DE" altLang="de-DE" sz="2800" dirty="0" smtClean="0"/>
              <a:t> </a:t>
            </a:r>
            <a:r>
              <a:rPr lang="ru-RU" altLang="de-DE" sz="2800" dirty="0" smtClean="0"/>
              <a:t>Альт</a:t>
            </a:r>
            <a:r>
              <a:rPr lang="de-DE" altLang="de-DE" sz="2800" dirty="0" smtClean="0"/>
              <a:t>-</a:t>
            </a:r>
            <a:r>
              <a:rPr lang="ru-RU" altLang="de-DE" sz="2800" dirty="0" smtClean="0"/>
              <a:t>Данциге</a:t>
            </a:r>
            <a:r>
              <a:rPr lang="de-DE" altLang="de-DE" sz="2800" dirty="0" smtClean="0"/>
              <a:t> </a:t>
            </a:r>
            <a:r>
              <a:rPr lang="ru-RU" altLang="de-DE" sz="2800" dirty="0" smtClean="0"/>
              <a:t/>
            </a:r>
            <a:br>
              <a:rPr lang="ru-RU" altLang="de-DE" sz="2800" dirty="0" smtClean="0"/>
            </a:br>
            <a:r>
              <a:rPr lang="ru-RU" altLang="de-DE" sz="2800" dirty="0" smtClean="0"/>
              <a:t>украинца</a:t>
            </a:r>
            <a:r>
              <a:rPr lang="de-DE" altLang="de-DE" sz="2800" dirty="0" smtClean="0"/>
              <a:t> </a:t>
            </a:r>
            <a:r>
              <a:rPr lang="ru-RU" altLang="de-DE" sz="2800" dirty="0" smtClean="0">
                <a:solidFill>
                  <a:srgbClr val="CC0000"/>
                </a:solidFill>
              </a:rPr>
              <a:t>Ефима Цимбала</a:t>
            </a:r>
            <a:endParaRPr lang="de-DE" altLang="de-DE" sz="2800" dirty="0" smtClean="0">
              <a:solidFill>
                <a:srgbClr val="CC0000"/>
              </a:solidFill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0" y="274638"/>
            <a:ext cx="9144000" cy="1282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de-DE" sz="4000" b="1" dirty="0">
                <a:solidFill>
                  <a:schemeClr val="tx2"/>
                </a:solidFill>
              </a:rPr>
              <a:t>Труд среди немецкого </a:t>
            </a:r>
            <a:br>
              <a:rPr lang="ru-RU" altLang="de-DE" sz="4000" b="1" dirty="0">
                <a:solidFill>
                  <a:schemeClr val="tx2"/>
                </a:solidFill>
              </a:rPr>
            </a:br>
            <a:r>
              <a:rPr lang="ru-RU" altLang="de-DE" sz="4000" b="1" dirty="0">
                <a:solidFill>
                  <a:schemeClr val="tx2"/>
                </a:solidFill>
              </a:rPr>
              <a:t>и русского</a:t>
            </a:r>
            <a:r>
              <a:rPr lang="de-DE" altLang="de-DE" sz="4000" b="1" dirty="0">
                <a:solidFill>
                  <a:schemeClr val="tx2"/>
                </a:solidFill>
              </a:rPr>
              <a:t> </a:t>
            </a:r>
            <a:r>
              <a:rPr lang="ru-RU" altLang="de-DE" sz="4000" b="1" dirty="0">
                <a:solidFill>
                  <a:schemeClr val="tx2"/>
                </a:solidFill>
              </a:rPr>
              <a:t>населения</a:t>
            </a:r>
          </a:p>
        </p:txBody>
      </p:sp>
      <p:pic>
        <p:nvPicPr>
          <p:cNvPr id="87044" name="Picture 4" descr="Abr_Unger(5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24944"/>
            <a:ext cx="2555772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2195513" y="1557338"/>
            <a:ext cx="6948487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723900" indent="-546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de-DE" altLang="de-DE" sz="2800" dirty="0"/>
              <a:t>1862-64 </a:t>
            </a:r>
            <a:r>
              <a:rPr lang="ru-RU" altLang="de-DE" sz="2800" dirty="0"/>
              <a:t>первые обращения русских </a:t>
            </a:r>
            <a:r>
              <a:rPr lang="de-DE" altLang="de-DE" sz="2800" dirty="0"/>
              <a:t>/</a:t>
            </a:r>
            <a:r>
              <a:rPr lang="ru-RU" altLang="de-DE" sz="2800" dirty="0"/>
              <a:t> украинцев</a:t>
            </a:r>
            <a:r>
              <a:rPr lang="de-DE" altLang="de-DE" sz="2800" dirty="0"/>
              <a:t> </a:t>
            </a:r>
            <a:r>
              <a:rPr lang="ru-RU" altLang="de-DE" sz="2800" dirty="0"/>
              <a:t>н</a:t>
            </a:r>
            <a:r>
              <a:rPr lang="de-DE" altLang="de-DE" sz="2800" dirty="0"/>
              <a:t>a Mo</a:t>
            </a:r>
            <a:r>
              <a:rPr lang="ru-RU" altLang="de-DE" sz="2800" dirty="0"/>
              <a:t>лочной</a:t>
            </a:r>
            <a:r>
              <a:rPr lang="de-DE" altLang="de-DE" sz="2800" dirty="0"/>
              <a:t>. </a:t>
            </a:r>
            <a:r>
              <a:rPr lang="ru-RU" altLang="de-DE" sz="2800" dirty="0"/>
              <a:t/>
            </a:r>
            <a:br>
              <a:rPr lang="ru-RU" altLang="de-DE" sz="2800" dirty="0"/>
            </a:br>
            <a:r>
              <a:rPr lang="ru-RU" altLang="de-DE" sz="2800" dirty="0"/>
              <a:t>Из них</a:t>
            </a:r>
            <a:r>
              <a:rPr lang="de-DE" altLang="de-DE" sz="2800" dirty="0"/>
              <a:t> </a:t>
            </a:r>
            <a:r>
              <a:rPr lang="ru-RU" altLang="de-DE" sz="2800" dirty="0" smtClean="0"/>
              <a:t>ок.5</a:t>
            </a:r>
            <a:r>
              <a:rPr lang="de-DE" altLang="de-DE" sz="2800" dirty="0" smtClean="0"/>
              <a:t> </a:t>
            </a:r>
            <a:r>
              <a:rPr lang="ru-RU" altLang="de-DE" sz="2800" dirty="0"/>
              <a:t>были крещены</a:t>
            </a:r>
            <a:r>
              <a:rPr lang="de-DE" altLang="de-DE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656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build="p"/>
      <p:bldP spid="8704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Мартин </a:t>
            </a:r>
            <a:r>
              <a:rPr lang="ru-RU" sz="3600" dirty="0" smtClean="0"/>
              <a:t>Кальвейт 1833-1918</a:t>
            </a:r>
            <a:endParaRPr lang="de-DE" sz="3600" dirty="0"/>
          </a:p>
        </p:txBody>
      </p:sp>
      <p:pic>
        <p:nvPicPr>
          <p:cNvPr id="4" name="Picture 3" descr="C:\Users\Администратор\Desktop\Фото Евангельское пробуждение на Кавказе к докладу\11 М К Кальвейт с сыном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84498" y="1394034"/>
            <a:ext cx="3907982" cy="5210643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611560" y="1394034"/>
            <a:ext cx="4634795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Мартин </a:t>
            </a:r>
            <a:r>
              <a:rPr lang="ru-RU" sz="2400" dirty="0"/>
              <a:t>Кальвейт </a:t>
            </a:r>
            <a:r>
              <a:rPr lang="ru-RU" sz="2400" dirty="0" smtClean="0"/>
              <a:t>в 1858 г</a:t>
            </a:r>
            <a:r>
              <a:rPr lang="ru-RU" sz="2400" dirty="0"/>
              <a:t>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принял крещение в Литве. </a:t>
            </a:r>
          </a:p>
          <a:p>
            <a:r>
              <a:rPr lang="ru-RU" sz="2400" dirty="0" smtClean="0"/>
              <a:t>С 1863 г</a:t>
            </a:r>
            <a:r>
              <a:rPr lang="ru-RU" sz="2400" dirty="0"/>
              <a:t>. о</a:t>
            </a:r>
            <a:r>
              <a:rPr lang="ru-RU" sz="2400" dirty="0" smtClean="0"/>
              <a:t>н живет в Тифлисе </a:t>
            </a:r>
            <a:br>
              <a:rPr lang="ru-RU" sz="2400" dirty="0" smtClean="0"/>
            </a:br>
            <a:r>
              <a:rPr lang="ru-RU" sz="2400" dirty="0" smtClean="0"/>
              <a:t>и состоит в немецкой общине </a:t>
            </a:r>
            <a:br>
              <a:rPr lang="ru-RU" sz="2400" dirty="0" smtClean="0"/>
            </a:br>
            <a:r>
              <a:rPr lang="ru-RU" sz="2400" dirty="0" smtClean="0"/>
              <a:t>из </a:t>
            </a:r>
            <a:r>
              <a:rPr lang="ru-RU" sz="2400" dirty="0"/>
              <a:t>15 </a:t>
            </a:r>
            <a:r>
              <a:rPr lang="ru-RU" sz="2400" dirty="0" smtClean="0"/>
              <a:t>человек. </a:t>
            </a:r>
            <a:br>
              <a:rPr lang="ru-RU" sz="2400" dirty="0" smtClean="0"/>
            </a:br>
            <a:r>
              <a:rPr lang="ru-RU" sz="2400" dirty="0" smtClean="0"/>
              <a:t>Здесь он преподает крещение </a:t>
            </a:r>
            <a:br>
              <a:rPr lang="ru-RU" sz="2400" dirty="0" smtClean="0"/>
            </a:br>
            <a:r>
              <a:rPr lang="ru-RU" sz="2400" dirty="0" smtClean="0"/>
              <a:t>Ивану Вениамин. Каргелю. </a:t>
            </a:r>
            <a:br>
              <a:rPr lang="ru-RU" sz="2400" dirty="0" smtClean="0"/>
            </a:br>
            <a:r>
              <a:rPr lang="ru-RU" sz="2400" dirty="0" smtClean="0"/>
              <a:t>Позже </a:t>
            </a:r>
            <a:r>
              <a:rPr lang="ru-RU" sz="2400" dirty="0"/>
              <a:t>Кальвейт переходит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с </a:t>
            </a:r>
            <a:r>
              <a:rPr lang="ru-RU" sz="2400" dirty="0"/>
              <a:t>семьей в русскую </a:t>
            </a:r>
            <a:r>
              <a:rPr lang="ru-RU" sz="2400" dirty="0" smtClean="0"/>
              <a:t>общину, </a:t>
            </a:r>
            <a:br>
              <a:rPr lang="ru-RU" sz="2400" dirty="0" smtClean="0"/>
            </a:br>
            <a:r>
              <a:rPr lang="ru-RU" sz="2400" dirty="0" smtClean="0"/>
              <a:t>где </a:t>
            </a:r>
            <a:r>
              <a:rPr lang="ru-RU" sz="2400" dirty="0"/>
              <a:t>несет музыкальное, </a:t>
            </a:r>
            <a:r>
              <a:rPr lang="ru-RU" sz="2400" dirty="0" smtClean="0"/>
              <a:t>а </a:t>
            </a:r>
            <a:br>
              <a:rPr lang="ru-RU" sz="2400" dirty="0" smtClean="0"/>
            </a:br>
            <a:r>
              <a:rPr lang="ru-RU" sz="2400" dirty="0" smtClean="0"/>
              <a:t>потом </a:t>
            </a:r>
            <a:r>
              <a:rPr lang="ru-RU" sz="2400" dirty="0"/>
              <a:t>и дьяконское служение. </a:t>
            </a:r>
          </a:p>
          <a:p>
            <a:r>
              <a:rPr lang="ru-RU" sz="2000" i="1" dirty="0" smtClean="0"/>
              <a:t>(из Кавказ Ев Пробужд 2017)</a:t>
            </a:r>
            <a:endParaRPr lang="de-DE" sz="2000" i="1" dirty="0"/>
          </a:p>
        </p:txBody>
      </p:sp>
    </p:spTree>
    <p:extLst>
      <p:ext uri="{BB962C8B-B14F-4D97-AF65-F5344CB8AC3E}">
        <p14:creationId xmlns:p14="http://schemas.microsoft.com/office/powerpoint/2010/main" val="329633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9144000" cy="14398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de-DE" sz="2400" b="1" dirty="0" smtClean="0"/>
              <a:t>Иоган Прицкау (1864)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>	</a:t>
            </a:r>
            <a:r>
              <a:rPr lang="ru-RU" altLang="de-DE" sz="2400" b="1" dirty="0" smtClean="0"/>
              <a:t>Ефим Цимбал</a:t>
            </a:r>
            <a:r>
              <a:rPr lang="de-DE" altLang="de-DE" sz="2400" dirty="0" smtClean="0"/>
              <a:t> (</a:t>
            </a:r>
            <a:r>
              <a:rPr lang="ru-RU" altLang="de-DE" sz="2400" dirty="0" smtClean="0"/>
              <a:t>1869, ок</a:t>
            </a:r>
            <a:r>
              <a:rPr lang="de-DE" altLang="de-DE" sz="2400" dirty="0" smtClean="0"/>
              <a:t>.1830-188X), </a:t>
            </a:r>
            <a:r>
              <a:rPr lang="ru-RU" altLang="de-DE" sz="2400" dirty="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2000" dirty="0" err="1" smtClean="0"/>
              <a:t>Joh</a:t>
            </a:r>
            <a:r>
              <a:rPr lang="ru-RU" altLang="de-DE" sz="2000" dirty="0" smtClean="0"/>
              <a:t>.</a:t>
            </a:r>
            <a:r>
              <a:rPr lang="de-DE" altLang="de-DE" sz="2000" dirty="0" err="1" smtClean="0"/>
              <a:t>Pritzkau</a:t>
            </a:r>
            <a:r>
              <a:rPr lang="ru-RU" altLang="de-DE" sz="2000" dirty="0" smtClean="0"/>
              <a:t> </a:t>
            </a:r>
            <a:r>
              <a:rPr lang="de-DE" altLang="de-DE" sz="2000" dirty="0" smtClean="0"/>
              <a:t>Alt-Danzig</a:t>
            </a:r>
            <a:r>
              <a:rPr lang="de-DE" altLang="de-DE" sz="2400" dirty="0" smtClean="0"/>
              <a:t>	</a:t>
            </a:r>
            <a:r>
              <a:rPr lang="ru-RU" altLang="de-DE" sz="2400" dirty="0" smtClean="0"/>
              <a:t>  </a:t>
            </a:r>
            <a:r>
              <a:rPr lang="ru-RU" altLang="de-DE" sz="2200" b="1" dirty="0" smtClean="0"/>
              <a:t>Михаил</a:t>
            </a:r>
            <a:r>
              <a:rPr lang="de-DE" altLang="de-DE" sz="2200" b="1" dirty="0" smtClean="0"/>
              <a:t> </a:t>
            </a:r>
            <a:r>
              <a:rPr lang="ru-RU" altLang="de-DE" sz="2200" b="1" dirty="0" smtClean="0"/>
              <a:t>Ратушный</a:t>
            </a:r>
            <a:r>
              <a:rPr lang="de-DE" altLang="de-DE" sz="2200" b="1" dirty="0" smtClean="0"/>
              <a:t> </a:t>
            </a:r>
            <a:r>
              <a:rPr lang="ru-RU" altLang="de-DE" sz="2200" b="1" dirty="0" smtClean="0"/>
              <a:t>  </a:t>
            </a:r>
            <a:r>
              <a:rPr lang="ru-RU" altLang="de-DE" sz="2200" b="1" dirty="0" smtClean="0"/>
              <a:t>1870</a:t>
            </a:r>
            <a:r>
              <a:rPr lang="de-DE" altLang="de-DE" sz="2200" b="1" dirty="0" smtClean="0"/>
              <a:t>  </a:t>
            </a:r>
            <a:r>
              <a:rPr lang="ru-RU" altLang="de-DE" sz="2200" b="1" dirty="0" smtClean="0"/>
              <a:t> Иван </a:t>
            </a:r>
            <a:r>
              <a:rPr lang="ru-RU" altLang="de-DE" sz="2200" b="1" dirty="0" smtClean="0"/>
              <a:t>Рябошапка</a:t>
            </a:r>
            <a:endParaRPr lang="de-DE" altLang="de-DE" sz="2200" b="1" dirty="0" smtClean="0"/>
          </a:p>
          <a:p>
            <a:pPr algn="r" eaLnBrk="1" hangingPunct="1">
              <a:lnSpc>
                <a:spcPct val="90000"/>
              </a:lnSpc>
              <a:buFontTx/>
              <a:buNone/>
            </a:pPr>
            <a:r>
              <a:rPr lang="de-DE" altLang="de-DE" sz="2400" dirty="0" smtClean="0"/>
              <a:t>(1842-1924)		(1830-1915)			(1831-1900)</a:t>
            </a:r>
          </a:p>
        </p:txBody>
      </p:sp>
      <p:pic>
        <p:nvPicPr>
          <p:cNvPr id="39939" name="Picture 3" descr="444 ratusch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2335213"/>
            <a:ext cx="3114675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447 rjaboschap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2349500"/>
            <a:ext cx="3001962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633413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sz="4000" b="1" smtClean="0"/>
              <a:t>Первые баптисты на Украине</a:t>
            </a:r>
            <a:endParaRPr lang="de-DE" altLang="de-DE" sz="4000" b="1" smtClean="0"/>
          </a:p>
        </p:txBody>
      </p:sp>
      <p:pic>
        <p:nvPicPr>
          <p:cNvPr id="39942" name="Picture 6" descr="439 pritzk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2960688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56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4000" cy="106613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sz="3600" b="1" dirty="0" smtClean="0"/>
              <a:t>Труд среди немецких </a:t>
            </a:r>
            <a:br>
              <a:rPr lang="ru-RU" altLang="de-DE" sz="3600" b="1" dirty="0" smtClean="0"/>
            </a:br>
            <a:r>
              <a:rPr lang="ru-RU" altLang="de-DE" sz="3600" b="1" dirty="0" smtClean="0"/>
              <a:t>и русских</a:t>
            </a:r>
            <a:r>
              <a:rPr lang="de-DE" altLang="de-DE" sz="3600" b="1" dirty="0" smtClean="0"/>
              <a:t> </a:t>
            </a:r>
            <a:r>
              <a:rPr lang="ru-RU" altLang="de-DE" sz="3600" b="1" dirty="0" smtClean="0"/>
              <a:t>баптистов</a:t>
            </a:r>
            <a:endParaRPr lang="de-DE" altLang="de-DE" sz="3600" b="1" dirty="0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59113" y="1340768"/>
            <a:ext cx="6084887" cy="5373241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500"/>
              </a:spcBef>
              <a:buFontTx/>
              <a:buNone/>
            </a:pPr>
            <a:r>
              <a:rPr lang="ru-RU" altLang="de-DE" sz="2600" b="1" dirty="0" smtClean="0"/>
              <a:t>Иоганн </a:t>
            </a:r>
            <a:r>
              <a:rPr lang="ru-RU" altLang="de-DE" sz="2600" b="1" dirty="0" smtClean="0"/>
              <a:t>Ив. Вилер </a:t>
            </a:r>
            <a:r>
              <a:rPr lang="ru-RU" altLang="de-DE" sz="2600" dirty="0" smtClean="0"/>
              <a:t>(</a:t>
            </a:r>
            <a:r>
              <a:rPr lang="de-DE" altLang="de-DE" sz="2600" b="1" dirty="0" smtClean="0"/>
              <a:t>Johann </a:t>
            </a:r>
            <a:r>
              <a:rPr lang="de-DE" altLang="de-DE" sz="2600" b="1" dirty="0" err="1" smtClean="0"/>
              <a:t>Wieler</a:t>
            </a:r>
            <a:r>
              <a:rPr lang="ru-RU" altLang="de-DE" sz="2600" b="1" dirty="0" smtClean="0"/>
              <a:t>,</a:t>
            </a:r>
            <a:r>
              <a:rPr lang="de-DE" altLang="de-DE" sz="2600" dirty="0" smtClean="0"/>
              <a:t> 1839-1889) – </a:t>
            </a:r>
            <a:r>
              <a:rPr lang="ru-RU" altLang="de-DE" sz="2600" dirty="0" smtClean="0"/>
              <a:t>проповедник МБО</a:t>
            </a:r>
            <a:r>
              <a:rPr lang="de-DE" altLang="de-DE" sz="2600" dirty="0" smtClean="0"/>
              <a:t> </a:t>
            </a:r>
            <a:endParaRPr lang="ru-RU" altLang="de-DE" sz="2600" dirty="0" smtClean="0"/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FontTx/>
              <a:buNone/>
            </a:pPr>
            <a:r>
              <a:rPr lang="ru-RU" altLang="de-DE" sz="2600" dirty="0" smtClean="0"/>
              <a:t>В конце 1869 с миссионерской целью поселился в Одессе 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FontTx/>
              <a:buNone/>
            </a:pPr>
            <a:r>
              <a:rPr lang="ru-RU" altLang="de-DE" sz="2600" dirty="0" smtClean="0"/>
              <a:t>и начал работу среди еще немногих украинских братьев</a:t>
            </a:r>
            <a:endParaRPr lang="de-DE" altLang="de-DE" sz="2600" dirty="0" smtClean="0"/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FontTx/>
              <a:buNone/>
            </a:pPr>
            <a:r>
              <a:rPr lang="ru-RU" altLang="de-DE" sz="2600" dirty="0" smtClean="0"/>
              <a:t>Под собственную ответственность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Вилер с 1870 г. крестил,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основывал и упорядочивал русские общины</a:t>
            </a:r>
            <a:r>
              <a:rPr lang="de-DE" altLang="de-DE" sz="2600" dirty="0" smtClean="0"/>
              <a:t>, </a:t>
            </a:r>
            <a:r>
              <a:rPr lang="ru-RU" altLang="de-DE" sz="2600" dirty="0" smtClean="0"/>
              <a:t>рукополагал пресвитеров</a:t>
            </a:r>
            <a:r>
              <a:rPr lang="de-DE" altLang="de-DE" sz="2600" dirty="0" smtClean="0"/>
              <a:t>.</a:t>
            </a:r>
            <a:r>
              <a:rPr lang="ru-RU" altLang="de-DE" sz="2600" dirty="0" smtClean="0"/>
              <a:t> 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None/>
            </a:pPr>
            <a:r>
              <a:rPr lang="ru-RU" altLang="de-DE" sz="2600" dirty="0"/>
              <a:t>В 1871 </a:t>
            </a:r>
            <a:r>
              <a:rPr lang="ru-RU" altLang="de-DE" sz="2600" dirty="0" smtClean="0"/>
              <a:t>новообращенных </a:t>
            </a:r>
            <a:r>
              <a:rPr lang="de-DE" altLang="de-DE" sz="2600" dirty="0" smtClean="0"/>
              <a:t>&gt; </a:t>
            </a:r>
            <a:r>
              <a:rPr lang="ru-RU" altLang="de-DE" sz="2600" dirty="0" smtClean="0"/>
              <a:t>93 </a:t>
            </a:r>
            <a:r>
              <a:rPr lang="ru-RU" altLang="de-DE" sz="2600" dirty="0"/>
              <a:t>семьи </a:t>
            </a:r>
            <a:endParaRPr lang="de-DE" altLang="de-DE" sz="2600" dirty="0"/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FontTx/>
              <a:buNone/>
            </a:pPr>
            <a:r>
              <a:rPr lang="ru-RU" altLang="de-DE" sz="2600" dirty="0" smtClean="0"/>
              <a:t>В 1871 он составил «Правила веро-исповедания новообращенного Русского Братства» </a:t>
            </a:r>
          </a:p>
        </p:txBody>
      </p:sp>
      <p:pic>
        <p:nvPicPr>
          <p:cNvPr id="37893" name="Picture 5" descr="437 wie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84784"/>
            <a:ext cx="2966935" cy="43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09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4082"/>
          </a:xfrm>
          <a:pattFill prst="diagBrick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ru-RU" sz="3200" dirty="0" smtClean="0"/>
              <a:t>Образование первых общин в Южной Украине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736"/>
            <a:ext cx="8507288" cy="5472608"/>
          </a:xfrm>
        </p:spPr>
        <p:txBody>
          <a:bodyPr/>
          <a:lstStyle/>
          <a:p>
            <a:r>
              <a:rPr lang="ru-RU" sz="2400" b="1" dirty="0" smtClean="0"/>
              <a:t>В </a:t>
            </a:r>
            <a:r>
              <a:rPr lang="ru-RU" sz="2400" b="1" dirty="0"/>
              <a:t>1870‐71 </a:t>
            </a:r>
            <a:r>
              <a:rPr lang="ru-RU" sz="2400" b="1" dirty="0" smtClean="0"/>
              <a:t>ПРЕСЛЕДУЕМЫЕ </a:t>
            </a:r>
            <a:r>
              <a:rPr lang="ru-RU" sz="2400" b="1" dirty="0"/>
              <a:t>РУССКИЕ </a:t>
            </a:r>
            <a:r>
              <a:rPr lang="ru-RU" sz="2400" b="1" dirty="0" smtClean="0"/>
              <a:t>БРАТЬЯ ОБРАТИЛИСЬ </a:t>
            </a:r>
            <a:r>
              <a:rPr lang="ru-RU" sz="2400" b="1" dirty="0"/>
              <a:t>К </a:t>
            </a:r>
            <a:r>
              <a:rPr lang="ru-RU" sz="2400" b="1" dirty="0" smtClean="0"/>
              <a:t>ВИЛЕРУ ЗА </a:t>
            </a:r>
            <a:r>
              <a:rPr lang="ru-RU" sz="2400" b="1" dirty="0"/>
              <a:t>ПОМОЩЬЮ</a:t>
            </a:r>
          </a:p>
          <a:p>
            <a:r>
              <a:rPr lang="ru-RU" sz="2400" dirty="0" smtClean="0"/>
              <a:t>Вилер </a:t>
            </a:r>
            <a:r>
              <a:rPr lang="ru-RU" sz="2400" dirty="0"/>
              <a:t>в конце </a:t>
            </a:r>
            <a:r>
              <a:rPr lang="ru-RU" sz="2400" dirty="0" smtClean="0"/>
              <a:t>1869 года </a:t>
            </a:r>
            <a:r>
              <a:rPr lang="ru-RU" sz="2400" dirty="0"/>
              <a:t>поселился </a:t>
            </a:r>
            <a:r>
              <a:rPr lang="ru-RU" sz="2400" dirty="0" smtClean="0"/>
              <a:t>в Одессе</a:t>
            </a:r>
            <a:endParaRPr lang="ru-RU" sz="2400" dirty="0"/>
          </a:p>
          <a:p>
            <a:r>
              <a:rPr lang="ru-RU" sz="2400" dirty="0" smtClean="0"/>
              <a:t>Вилер порекомендовал </a:t>
            </a:r>
            <a:r>
              <a:rPr lang="ru-RU" sz="2400" dirty="0"/>
              <a:t>им покинуть </a:t>
            </a:r>
            <a:r>
              <a:rPr lang="ru-RU" sz="2400" dirty="0" smtClean="0"/>
              <a:t>Православную </a:t>
            </a:r>
            <a:r>
              <a:rPr lang="ru-RU" sz="2400" dirty="0"/>
              <a:t>Церковь </a:t>
            </a:r>
            <a:r>
              <a:rPr lang="ru-RU" sz="2400" dirty="0" smtClean="0"/>
              <a:t>и основать отдельные общины</a:t>
            </a:r>
            <a:endParaRPr lang="ru-RU" sz="2400" dirty="0"/>
          </a:p>
          <a:p>
            <a:r>
              <a:rPr lang="ru-RU" sz="2400" b="1" dirty="0"/>
              <a:t>БРАТЬЯ СОГЛАСИЛИСЬ </a:t>
            </a:r>
            <a:r>
              <a:rPr lang="ru-RU" sz="2400" b="1" dirty="0" smtClean="0"/>
              <a:t>С СОВЕТОМ </a:t>
            </a:r>
            <a:r>
              <a:rPr lang="ru-RU" sz="2400" b="1" dirty="0"/>
              <a:t>ВИЛЕРА </a:t>
            </a:r>
            <a:r>
              <a:rPr lang="ru-RU" sz="2400" b="1" dirty="0" smtClean="0"/>
              <a:t>ОРГАНИЗОВАТЬ СОБСТВЕННЫЕ </a:t>
            </a:r>
            <a:r>
              <a:rPr lang="ru-RU" sz="2400" b="1" dirty="0"/>
              <a:t>ОБЩИНЫ</a:t>
            </a:r>
          </a:p>
          <a:p>
            <a:r>
              <a:rPr lang="ru-RU" sz="2400" dirty="0" smtClean="0"/>
              <a:t>Вилер </a:t>
            </a:r>
            <a:r>
              <a:rPr lang="ru-RU" sz="2400" dirty="0"/>
              <a:t>помог им </a:t>
            </a:r>
            <a:r>
              <a:rPr lang="ru-RU" sz="2400" dirty="0" smtClean="0"/>
              <a:t>составить </a:t>
            </a:r>
            <a:r>
              <a:rPr lang="ru-RU" sz="2400" dirty="0"/>
              <a:t>прошение </a:t>
            </a:r>
            <a:r>
              <a:rPr lang="ru-RU" sz="2400" dirty="0" smtClean="0"/>
              <a:t>на имя </a:t>
            </a:r>
            <a:r>
              <a:rPr lang="ru-RU" sz="2400" dirty="0"/>
              <a:t>Государя </a:t>
            </a:r>
            <a:r>
              <a:rPr lang="ru-RU" sz="2400" dirty="0" smtClean="0"/>
              <a:t>Александра </a:t>
            </a:r>
            <a:r>
              <a:rPr lang="de-DE" sz="2400" dirty="0"/>
              <a:t>II</a:t>
            </a:r>
          </a:p>
          <a:p>
            <a:r>
              <a:rPr lang="ru-RU" sz="2400" dirty="0" smtClean="0"/>
              <a:t>Приложение</a:t>
            </a:r>
            <a:r>
              <a:rPr lang="ru-RU" sz="2400" dirty="0"/>
              <a:t>: </a:t>
            </a:r>
            <a:r>
              <a:rPr lang="ru-RU" sz="2400" dirty="0" smtClean="0"/>
              <a:t>Правила </a:t>
            </a:r>
            <a:r>
              <a:rPr lang="ru-RU" sz="2400" dirty="0"/>
              <a:t>вероисповедания</a:t>
            </a:r>
          </a:p>
          <a:p>
            <a:r>
              <a:rPr lang="ru-RU" sz="2400" b="1" dirty="0"/>
              <a:t>ВЕСНОЙ 1871 </a:t>
            </a:r>
            <a:r>
              <a:rPr lang="ru-RU" sz="2400" b="1" dirty="0" smtClean="0"/>
              <a:t>ГОДА ДЕЛЕГАЦИЯ </a:t>
            </a:r>
            <a:r>
              <a:rPr lang="ru-RU" sz="2400" b="1" dirty="0"/>
              <a:t>БРАТЬЕВ </a:t>
            </a:r>
            <a:r>
              <a:rPr lang="ru-RU" sz="2400" b="1" dirty="0" smtClean="0"/>
              <a:t>В ПЕТЕРБУРГЕ ВРУЧИЛА ПРОШЕНИЕ </a:t>
            </a:r>
            <a:r>
              <a:rPr lang="ru-RU" sz="2400" b="1" dirty="0"/>
              <a:t>ВЛАСТЯМ</a:t>
            </a:r>
          </a:p>
          <a:p>
            <a:r>
              <a:rPr lang="ru-RU" sz="2400" dirty="0" smtClean="0"/>
              <a:t>Прошение прошло обсуждение </a:t>
            </a:r>
            <a:r>
              <a:rPr lang="ru-RU" sz="2400" dirty="0"/>
              <a:t>в </a:t>
            </a:r>
            <a:r>
              <a:rPr lang="ru-RU" sz="2400" dirty="0" smtClean="0"/>
              <a:t>трех группах </a:t>
            </a:r>
            <a:r>
              <a:rPr lang="ru-RU" sz="2400" dirty="0"/>
              <a:t>сел</a:t>
            </a:r>
          </a:p>
          <a:p>
            <a:r>
              <a:rPr lang="ru-RU" sz="2400" dirty="0" smtClean="0"/>
              <a:t>Оно </a:t>
            </a:r>
            <a:r>
              <a:rPr lang="ru-RU" sz="2400" dirty="0"/>
              <a:t>было </a:t>
            </a:r>
            <a:r>
              <a:rPr lang="ru-RU" sz="2400" dirty="0" smtClean="0"/>
              <a:t>подписано 93‐мя главами семейств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91831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  <a:pattFill prst="diagBrick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ru-RU" sz="3200" b="1" dirty="0"/>
              <a:t>Что же вошло в </a:t>
            </a:r>
            <a:r>
              <a:rPr lang="ru-RU" sz="3200" b="1" dirty="0" smtClean="0"/>
              <a:t>первое вероисповедание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/>
              <a:t>братства?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507288" cy="5251722"/>
          </a:xfrm>
        </p:spPr>
        <p:txBody>
          <a:bodyPr/>
          <a:lstStyle/>
          <a:p>
            <a:pPr marL="0" indent="-360000">
              <a:spcBef>
                <a:spcPts val="600"/>
              </a:spcBef>
              <a:buNone/>
            </a:pPr>
            <a:r>
              <a:rPr lang="ru-RU" sz="2600" dirty="0" smtClean="0"/>
              <a:t>1.</a:t>
            </a:r>
            <a:r>
              <a:rPr lang="de-DE" sz="2600" dirty="0" smtClean="0"/>
              <a:t> </a:t>
            </a:r>
            <a:r>
              <a:rPr lang="ru-RU" sz="2600" dirty="0" smtClean="0"/>
              <a:t> </a:t>
            </a:r>
            <a:r>
              <a:rPr lang="ru-RU" sz="2600" dirty="0"/>
              <a:t>О Боге</a:t>
            </a:r>
          </a:p>
          <a:p>
            <a:pPr marL="0" indent="-360000">
              <a:spcBef>
                <a:spcPts val="600"/>
              </a:spcBef>
              <a:buNone/>
            </a:pPr>
            <a:r>
              <a:rPr lang="ru-RU" sz="2600" dirty="0"/>
              <a:t>2. </a:t>
            </a:r>
            <a:r>
              <a:rPr lang="de-DE" sz="2600" dirty="0" smtClean="0"/>
              <a:t> </a:t>
            </a:r>
            <a:r>
              <a:rPr lang="ru-RU" sz="2600" dirty="0" smtClean="0"/>
              <a:t>О </a:t>
            </a:r>
            <a:r>
              <a:rPr lang="ru-RU" sz="2600" dirty="0"/>
              <a:t>греховности человека </a:t>
            </a:r>
            <a:r>
              <a:rPr lang="ru-RU" sz="2600" dirty="0" smtClean="0"/>
              <a:t>и необходимости </a:t>
            </a:r>
            <a:r>
              <a:rPr lang="de-DE" sz="2600" dirty="0" smtClean="0"/>
              <a:t/>
            </a:r>
            <a:br>
              <a:rPr lang="de-DE" sz="2600" dirty="0" smtClean="0"/>
            </a:br>
            <a:r>
              <a:rPr lang="de-DE" sz="2600" dirty="0" smtClean="0"/>
              <a:t> 	</a:t>
            </a:r>
            <a:r>
              <a:rPr lang="ru-RU" sz="2600" dirty="0" smtClean="0"/>
              <a:t>покаяния</a:t>
            </a:r>
            <a:endParaRPr lang="ru-RU" sz="2600" dirty="0"/>
          </a:p>
          <a:p>
            <a:pPr marL="0" indent="-360000">
              <a:spcBef>
                <a:spcPts val="600"/>
              </a:spcBef>
              <a:buNone/>
            </a:pPr>
            <a:r>
              <a:rPr lang="ru-RU" sz="2600" dirty="0"/>
              <a:t>3. </a:t>
            </a:r>
            <a:r>
              <a:rPr lang="de-DE" sz="2600" dirty="0" smtClean="0"/>
              <a:t> </a:t>
            </a:r>
            <a:r>
              <a:rPr lang="ru-RU" sz="2600" dirty="0" smtClean="0"/>
              <a:t>О </a:t>
            </a:r>
            <a:r>
              <a:rPr lang="ru-RU" sz="2600" dirty="0"/>
              <a:t>самопознании</a:t>
            </a:r>
          </a:p>
          <a:p>
            <a:pPr marL="0" indent="-360000">
              <a:spcBef>
                <a:spcPts val="600"/>
              </a:spcBef>
              <a:buNone/>
            </a:pPr>
            <a:r>
              <a:rPr lang="ru-RU" sz="2600" dirty="0"/>
              <a:t>4. </a:t>
            </a:r>
            <a:r>
              <a:rPr lang="de-DE" sz="2600" dirty="0" smtClean="0"/>
              <a:t> </a:t>
            </a:r>
            <a:r>
              <a:rPr lang="ru-RU" sz="2600" dirty="0" smtClean="0"/>
              <a:t>О </a:t>
            </a:r>
            <a:r>
              <a:rPr lang="ru-RU" sz="2600" dirty="0"/>
              <a:t>крещении и </a:t>
            </a:r>
            <a:r>
              <a:rPr lang="ru-RU" sz="2600" dirty="0" smtClean="0"/>
              <a:t>Вечере Господней</a:t>
            </a:r>
            <a:endParaRPr lang="ru-RU" sz="2600" dirty="0"/>
          </a:p>
          <a:p>
            <a:pPr marL="0" indent="-360000">
              <a:spcBef>
                <a:spcPts val="600"/>
              </a:spcBef>
              <a:buNone/>
            </a:pPr>
            <a:r>
              <a:rPr lang="ru-RU" sz="2600" dirty="0"/>
              <a:t>6. </a:t>
            </a:r>
            <a:r>
              <a:rPr lang="de-DE" sz="2600" dirty="0" smtClean="0"/>
              <a:t> </a:t>
            </a:r>
            <a:r>
              <a:rPr lang="ru-RU" sz="2600" dirty="0" smtClean="0"/>
              <a:t>Служители</a:t>
            </a:r>
            <a:r>
              <a:rPr lang="ru-RU" sz="2600" dirty="0"/>
              <a:t>: пресвитеры</a:t>
            </a:r>
            <a:r>
              <a:rPr lang="ru-RU" sz="2600" dirty="0" smtClean="0"/>
              <a:t>, учители</a:t>
            </a:r>
            <a:r>
              <a:rPr lang="ru-RU" sz="2600" dirty="0"/>
              <a:t>, диаконы</a:t>
            </a:r>
          </a:p>
          <a:p>
            <a:pPr marL="0" indent="-360000">
              <a:spcBef>
                <a:spcPts val="600"/>
              </a:spcBef>
              <a:buNone/>
            </a:pPr>
            <a:r>
              <a:rPr lang="ru-RU" sz="2600" dirty="0"/>
              <a:t>8. </a:t>
            </a:r>
            <a:r>
              <a:rPr lang="de-DE" sz="2600" dirty="0" smtClean="0"/>
              <a:t> </a:t>
            </a:r>
            <a:r>
              <a:rPr lang="ru-RU" sz="2600" dirty="0" smtClean="0"/>
              <a:t>О </a:t>
            </a:r>
            <a:r>
              <a:rPr lang="ru-RU" sz="2600" dirty="0"/>
              <a:t>браке</a:t>
            </a:r>
          </a:p>
          <a:p>
            <a:pPr marL="0" indent="-360000">
              <a:spcBef>
                <a:spcPts val="600"/>
              </a:spcBef>
              <a:buNone/>
            </a:pPr>
            <a:r>
              <a:rPr lang="ru-RU" sz="2600" dirty="0"/>
              <a:t>7. </a:t>
            </a:r>
            <a:r>
              <a:rPr lang="de-DE" sz="2600" dirty="0" smtClean="0"/>
              <a:t> </a:t>
            </a:r>
            <a:r>
              <a:rPr lang="ru-RU" sz="2600" dirty="0" smtClean="0"/>
              <a:t>Церковная дисциплина (</a:t>
            </a:r>
            <a:r>
              <a:rPr lang="ru-RU" sz="2600" dirty="0"/>
              <a:t>отлучение)</a:t>
            </a:r>
          </a:p>
          <a:p>
            <a:pPr marL="0" indent="-360000">
              <a:spcBef>
                <a:spcPts val="600"/>
              </a:spcBef>
              <a:buNone/>
            </a:pPr>
            <a:r>
              <a:rPr lang="ru-RU" sz="2600" dirty="0"/>
              <a:t>9. </a:t>
            </a:r>
            <a:r>
              <a:rPr lang="de-DE" sz="2600" dirty="0" smtClean="0"/>
              <a:t> </a:t>
            </a:r>
            <a:r>
              <a:rPr lang="ru-RU" sz="2600" dirty="0" smtClean="0"/>
              <a:t>О </a:t>
            </a:r>
            <a:r>
              <a:rPr lang="ru-RU" sz="2600" dirty="0"/>
              <a:t>высшей власти </a:t>
            </a:r>
            <a:r>
              <a:rPr lang="ru-RU" sz="2600" dirty="0" smtClean="0"/>
              <a:t>в государстве</a:t>
            </a:r>
            <a:endParaRPr lang="ru-RU" sz="2600" dirty="0"/>
          </a:p>
          <a:p>
            <a:pPr marL="0" indent="-360000">
              <a:spcBef>
                <a:spcPts val="600"/>
              </a:spcBef>
              <a:buNone/>
            </a:pPr>
            <a:r>
              <a:rPr lang="ru-RU" sz="2600" dirty="0"/>
              <a:t>5. </a:t>
            </a:r>
            <a:r>
              <a:rPr lang="de-DE" sz="2600" dirty="0" smtClean="0"/>
              <a:t> </a:t>
            </a:r>
            <a:r>
              <a:rPr lang="ru-RU" sz="2600" dirty="0" smtClean="0"/>
              <a:t>Видимая </a:t>
            </a:r>
            <a:r>
              <a:rPr lang="ru-RU" sz="2600" dirty="0"/>
              <a:t>церковь Христова </a:t>
            </a:r>
            <a:endParaRPr lang="ru-RU" sz="2600" dirty="0" smtClean="0"/>
          </a:p>
          <a:p>
            <a:pPr marL="0" indent="-360000">
              <a:spcBef>
                <a:spcPts val="600"/>
              </a:spcBef>
              <a:buNone/>
            </a:pPr>
            <a:r>
              <a:rPr lang="ru-RU" sz="2600" dirty="0" smtClean="0"/>
              <a:t>10</a:t>
            </a:r>
            <a:r>
              <a:rPr lang="ru-RU" sz="2600" dirty="0"/>
              <a:t>. О грядущих событиях</a:t>
            </a:r>
            <a:endParaRPr lang="de-DE" sz="2600" dirty="0"/>
          </a:p>
        </p:txBody>
      </p:sp>
    </p:spTree>
    <p:extLst>
      <p:ext uri="{BB962C8B-B14F-4D97-AF65-F5344CB8AC3E}">
        <p14:creationId xmlns:p14="http://schemas.microsoft.com/office/powerpoint/2010/main" val="383278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pattFill prst="diagBrick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ru-RU" sz="2800" b="1" dirty="0"/>
              <a:t>В первом вероисповедании </a:t>
            </a:r>
            <a:r>
              <a:rPr lang="ru-RU" sz="2800" b="1" dirty="0" smtClean="0"/>
              <a:t>много длинных отрывков </a:t>
            </a:r>
            <a:r>
              <a:rPr lang="ru-RU" sz="2800" b="1" dirty="0"/>
              <a:t>из Св</a:t>
            </a:r>
            <a:r>
              <a:rPr lang="ru-RU" sz="2800" b="1" dirty="0" smtClean="0"/>
              <a:t>. Писания</a:t>
            </a:r>
            <a:endParaRPr lang="de-DE" sz="28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484784"/>
            <a:ext cx="8640960" cy="162881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55" y="3095145"/>
            <a:ext cx="8647225" cy="162999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58" y="4725144"/>
            <a:ext cx="8661422" cy="162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4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719807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sz="3200" b="1" dirty="0" smtClean="0"/>
              <a:t>Корни пробуждения в Российской империи</a:t>
            </a:r>
            <a:r>
              <a:rPr lang="de-DE" altLang="de-DE" sz="3200" b="1" dirty="0" smtClean="0"/>
              <a:t> </a:t>
            </a:r>
            <a:endParaRPr lang="de-DE" altLang="de-DE" sz="3600" dirty="0" smtClean="0"/>
          </a:p>
        </p:txBody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124744"/>
            <a:ext cx="8208962" cy="5733256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de-DE" sz="2400" dirty="0" smtClean="0"/>
              <a:t>1. Наше пробуждение корнями уходит в </a:t>
            </a:r>
            <a:r>
              <a:rPr lang="ru-RU" altLang="de-DE" sz="2400" b="1" dirty="0" smtClean="0"/>
              <a:t>Реформацию</a:t>
            </a:r>
            <a:r>
              <a:rPr lang="ru-RU" altLang="de-DE" sz="2400" dirty="0" smtClean="0"/>
              <a:t> 16 века. В Россию пробуждение принесли прежде всего немецкие</a:t>
            </a:r>
            <a:r>
              <a:rPr lang="de-DE" altLang="de-DE" sz="2400" dirty="0" smtClean="0"/>
              <a:t> </a:t>
            </a:r>
            <a:r>
              <a:rPr lang="ru-RU" altLang="de-DE" sz="2400" b="1" dirty="0" smtClean="0"/>
              <a:t>пиетисты</a:t>
            </a:r>
            <a:r>
              <a:rPr lang="ru-RU" altLang="de-DE" sz="2400" dirty="0" smtClean="0"/>
              <a:t> из лютеран.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de-DE" sz="2400" dirty="0" smtClean="0"/>
              <a:t>2. </a:t>
            </a:r>
            <a:r>
              <a:rPr lang="ru-RU" altLang="de-DE" sz="2400" b="1" dirty="0" smtClean="0"/>
              <a:t>Меннониты </a:t>
            </a:r>
            <a:r>
              <a:rPr lang="ru-RU" altLang="de-DE" sz="2400" dirty="0" smtClean="0"/>
              <a:t>с 1789 года переселялись в Россию и принесли с собой понимание и опыт общины. </a:t>
            </a:r>
            <a:br>
              <a:rPr lang="ru-RU" altLang="de-DE" sz="2400" dirty="0" smtClean="0"/>
            </a:br>
            <a:r>
              <a:rPr lang="ru-RU" altLang="de-DE" sz="2400" dirty="0" smtClean="0"/>
              <a:t>Однако само пробуждение</a:t>
            </a:r>
            <a:r>
              <a:rPr lang="de-DE" altLang="de-DE" sz="2400" dirty="0" smtClean="0"/>
              <a:t> 19</a:t>
            </a:r>
            <a:r>
              <a:rPr lang="ru-RU" altLang="de-DE" sz="2400" dirty="0" smtClean="0"/>
              <a:t>-го века пришло не от меннонитов,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de-DE" sz="2400" dirty="0" smtClean="0"/>
              <a:t>	они были почвой и катализатором образования евангельских общин из обращенных</a:t>
            </a:r>
            <a:r>
              <a:rPr lang="de-DE" altLang="de-DE" sz="2400" dirty="0" smtClean="0"/>
              <a:t>.</a:t>
            </a:r>
            <a:endParaRPr lang="ru-RU" altLang="de-DE" sz="2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de-DE" sz="2400" dirty="0" smtClean="0"/>
              <a:t>3. </a:t>
            </a:r>
            <a:r>
              <a:rPr lang="ru-RU" altLang="de-DE" sz="2400" b="1" dirty="0" smtClean="0"/>
              <a:t>Молокане</a:t>
            </a:r>
            <a:r>
              <a:rPr lang="ru-RU" altLang="de-DE" sz="2400" dirty="0" smtClean="0"/>
              <a:t> – самобытное течение пробуждения среди русских крестьян Тамбовщины сер.18 в.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de-DE" sz="2400" dirty="0" smtClean="0"/>
              <a:t>	Они были почвой для образования общин баптистов.</a:t>
            </a:r>
            <a:endParaRPr lang="de-DE" altLang="de-DE" sz="2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de-DE" sz="2400" dirty="0" smtClean="0"/>
              <a:t>4. Начавшееся пробуждение поддержали:</a:t>
            </a:r>
            <a:endParaRPr lang="de-DE" altLang="de-DE" sz="2400" dirty="0" smtClean="0"/>
          </a:p>
          <a:p>
            <a:pPr eaLnBrk="1" hangingPunct="1">
              <a:lnSpc>
                <a:spcPct val="80000"/>
              </a:lnSpc>
            </a:pPr>
            <a:r>
              <a:rPr lang="ru-RU" altLang="de-DE" sz="2400" dirty="0" smtClean="0"/>
              <a:t>Баптисты Германии</a:t>
            </a:r>
            <a:endParaRPr lang="de-DE" altLang="de-DE" sz="2400" dirty="0" smtClean="0"/>
          </a:p>
          <a:p>
            <a:pPr eaLnBrk="1" hangingPunct="1">
              <a:lnSpc>
                <a:spcPct val="80000"/>
              </a:lnSpc>
            </a:pPr>
            <a:r>
              <a:rPr lang="ru-RU" altLang="de-DE" sz="2400" dirty="0" smtClean="0"/>
              <a:t>Движения пробуждения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>Англии и США</a:t>
            </a:r>
            <a:endParaRPr lang="de-DE" altLang="de-DE" sz="2400" dirty="0" smtClean="0"/>
          </a:p>
          <a:p>
            <a:pPr eaLnBrk="1" hangingPunct="1">
              <a:lnSpc>
                <a:spcPct val="80000"/>
              </a:lnSpc>
            </a:pPr>
            <a:r>
              <a:rPr lang="ru-RU" altLang="de-DE" sz="2400" dirty="0" smtClean="0"/>
              <a:t>Движение «братьев»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>из Англии</a:t>
            </a:r>
            <a:endParaRPr lang="de-DE" alt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14213835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89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22114"/>
          </a:xfrm>
          <a:solidFill>
            <a:schemeClr val="accent1"/>
          </a:solidFill>
        </p:spPr>
        <p:txBody>
          <a:bodyPr/>
          <a:lstStyle/>
          <a:p>
            <a:r>
              <a:rPr lang="ru-RU" sz="3600" b="1" dirty="0" smtClean="0"/>
              <a:t>Труд среди русских братьев</a:t>
            </a:r>
            <a:endParaRPr lang="de-DE" sz="36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5141168"/>
          </a:xfrm>
        </p:spPr>
        <p:txBody>
          <a:bodyPr/>
          <a:lstStyle/>
          <a:p>
            <a:r>
              <a:rPr lang="ru-RU" sz="2800" dirty="0" smtClean="0"/>
              <a:t>Участие в проповеди многих братьев стало характерной чертой украинских общин</a:t>
            </a:r>
            <a:endParaRPr lang="ru-RU" sz="2800" dirty="0"/>
          </a:p>
          <a:p>
            <a:r>
              <a:rPr lang="ru-RU" sz="2800" dirty="0" smtClean="0"/>
              <a:t>Это соответствовало характеру распространения Евангелия</a:t>
            </a:r>
          </a:p>
          <a:p>
            <a:r>
              <a:rPr lang="ru-RU" sz="2800" dirty="0" smtClean="0"/>
              <a:t>Пример: штундист Василий Левченко </a:t>
            </a:r>
            <a:r>
              <a:rPr lang="ru-RU" sz="2800" dirty="0"/>
              <a:t>«успел склонить» с </a:t>
            </a:r>
            <a:r>
              <a:rPr lang="ru-RU" sz="2800" dirty="0" smtClean="0"/>
              <a:t>1875 по </a:t>
            </a:r>
            <a:r>
              <a:rPr lang="ru-RU" sz="2800" dirty="0"/>
              <a:t>1884 год половину </a:t>
            </a:r>
            <a:r>
              <a:rPr lang="ru-RU" sz="2800" dirty="0" smtClean="0"/>
              <a:t>села</a:t>
            </a:r>
          </a:p>
          <a:p>
            <a:r>
              <a:rPr lang="ru-RU" sz="2800" dirty="0" smtClean="0"/>
              <a:t>Унгер, Вилер и другие братские меннониты предложили братьям называться баптистами.</a:t>
            </a:r>
            <a:endParaRPr lang="ru-RU" sz="2800" dirty="0"/>
          </a:p>
          <a:p>
            <a:r>
              <a:rPr lang="ru-RU" sz="2800" dirty="0" smtClean="0"/>
              <a:t>К </a:t>
            </a:r>
            <a:r>
              <a:rPr lang="ru-RU" sz="2800" dirty="0"/>
              <a:t>1884 году около 300 </a:t>
            </a:r>
            <a:r>
              <a:rPr lang="ru-RU" sz="2800" dirty="0" smtClean="0"/>
              <a:t>населенных </a:t>
            </a:r>
            <a:r>
              <a:rPr lang="ru-RU" sz="2800" dirty="0"/>
              <a:t>пунктов Южной России </a:t>
            </a:r>
            <a:r>
              <a:rPr lang="ru-RU" sz="2800" dirty="0" smtClean="0"/>
              <a:t>соприкоснулись </a:t>
            </a:r>
            <a:r>
              <a:rPr lang="ru-RU" sz="2800" dirty="0"/>
              <a:t>со штундизмом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97338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AB0375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2" y="948730"/>
            <a:ext cx="9144000" cy="420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4928277"/>
            <a:ext cx="9144000" cy="1957107"/>
          </a:xfrm>
          <a:solidFill>
            <a:schemeClr val="bg1"/>
          </a:solidFill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altLang="de-DE" sz="2600" dirty="0">
                <a:solidFill>
                  <a:schemeClr val="tx2"/>
                </a:solidFill>
              </a:rPr>
              <a:t>До этого это был шинок (пивная)</a:t>
            </a:r>
            <a:r>
              <a:rPr lang="de-DE" altLang="de-DE" sz="2600" dirty="0">
                <a:solidFill>
                  <a:schemeClr val="tx2"/>
                </a:solidFill>
              </a:rPr>
              <a:t>! </a:t>
            </a:r>
            <a:endParaRPr lang="ru-RU" altLang="de-DE" sz="2600" dirty="0">
              <a:solidFill>
                <a:schemeClr val="tx2"/>
              </a:solidFill>
            </a:endParaRPr>
          </a:p>
          <a:p>
            <a:pPr marL="0" indent="0" algn="ctr" eaLnBrk="1" hangingPunct="1">
              <a:buNone/>
            </a:pPr>
            <a:r>
              <a:rPr lang="ru-RU" altLang="de-DE" sz="2600" dirty="0">
                <a:solidFill>
                  <a:schemeClr val="tx2"/>
                </a:solidFill>
              </a:rPr>
              <a:t>Здесь прошло ряд конференций МБО России. </a:t>
            </a:r>
          </a:p>
          <a:p>
            <a:pPr marL="0" indent="0" algn="ctr" eaLnBrk="1" hangingPunct="1">
              <a:buNone/>
            </a:pPr>
            <a:r>
              <a:rPr lang="ru-RU" altLang="de-DE" sz="2600" dirty="0">
                <a:solidFill>
                  <a:schemeClr val="tx2"/>
                </a:solidFill>
              </a:rPr>
              <a:t>В 1882 году было приглашено </a:t>
            </a:r>
            <a:r>
              <a:rPr lang="ru-RU" altLang="de-DE" sz="2600" dirty="0" smtClean="0">
                <a:solidFill>
                  <a:schemeClr val="tx2"/>
                </a:solidFill>
              </a:rPr>
              <a:t>19 </a:t>
            </a:r>
            <a:r>
              <a:rPr lang="ru-RU" altLang="de-DE" sz="2600" dirty="0">
                <a:solidFill>
                  <a:schemeClr val="tx2"/>
                </a:solidFill>
              </a:rPr>
              <a:t>русских братьев </a:t>
            </a:r>
            <a:r>
              <a:rPr lang="ru-RU" altLang="de-DE" sz="2600" dirty="0" smtClean="0">
                <a:solidFill>
                  <a:schemeClr val="tx2"/>
                </a:solidFill>
              </a:rPr>
              <a:t>(+ к 59 меннонитам) и </a:t>
            </a:r>
            <a:r>
              <a:rPr lang="ru-RU" altLang="de-DE" sz="2600" dirty="0">
                <a:solidFill>
                  <a:schemeClr val="tx2"/>
                </a:solidFill>
              </a:rPr>
              <a:t>обсуждались вопросы евангелизации.</a:t>
            </a:r>
          </a:p>
          <a:p>
            <a:pPr marL="0" indent="0" eaLnBrk="1" hangingPunct="1">
              <a:buNone/>
            </a:pPr>
            <a:endParaRPr lang="de-DE" altLang="de-DE" dirty="0" smtClean="0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0" y="188913"/>
            <a:ext cx="9144000" cy="95410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altLang="de-DE" sz="2800" b="1" dirty="0">
                <a:solidFill>
                  <a:schemeClr val="tx2"/>
                </a:solidFill>
              </a:rPr>
              <a:t>Первый молитвенный дом </a:t>
            </a:r>
            <a:r>
              <a:rPr lang="ru-RU" altLang="de-DE" sz="2800" b="1" dirty="0" smtClean="0">
                <a:solidFill>
                  <a:schemeClr val="tx2"/>
                </a:solidFill>
              </a:rPr>
              <a:t>МБО </a:t>
            </a:r>
            <a:br>
              <a:rPr lang="ru-RU" altLang="de-DE" sz="2800" b="1" dirty="0" smtClean="0">
                <a:solidFill>
                  <a:schemeClr val="tx2"/>
                </a:solidFill>
              </a:rPr>
            </a:br>
            <a:r>
              <a:rPr lang="ru-RU" altLang="de-DE" sz="2800" b="1" dirty="0" smtClean="0">
                <a:solidFill>
                  <a:schemeClr val="tx2"/>
                </a:solidFill>
              </a:rPr>
              <a:t>в </a:t>
            </a:r>
            <a:r>
              <a:rPr lang="ru-RU" altLang="de-DE" sz="2800" b="1" dirty="0">
                <a:solidFill>
                  <a:schemeClr val="tx2"/>
                </a:solidFill>
              </a:rPr>
              <a:t>Рюкенау, Молочная, </a:t>
            </a:r>
            <a:r>
              <a:rPr lang="de-DE" altLang="de-DE" sz="2800" b="1" dirty="0">
                <a:solidFill>
                  <a:schemeClr val="tx2"/>
                </a:solidFill>
              </a:rPr>
              <a:t>(1874-1883</a:t>
            </a:r>
            <a:r>
              <a:rPr lang="de-DE" altLang="de-DE" sz="2800" b="1" dirty="0" smtClean="0">
                <a:solidFill>
                  <a:schemeClr val="tx2"/>
                </a:solidFill>
              </a:rPr>
              <a:t>)</a:t>
            </a:r>
            <a:endParaRPr lang="de-DE" sz="28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10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uiExpand="1" build="p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  <a:pattFill prst="diagBrick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ru-RU" sz="2800" b="1" dirty="0" smtClean="0"/>
              <a:t>1882 конференция братских меннонитов с </a:t>
            </a:r>
            <a:r>
              <a:rPr lang="ru-RU" sz="2800" b="1" dirty="0"/>
              <a:t>участием русских </a:t>
            </a:r>
            <a:r>
              <a:rPr lang="ru-RU" sz="2800" b="1" dirty="0" smtClean="0"/>
              <a:t>братьев</a:t>
            </a:r>
            <a:endParaRPr lang="de-DE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2776"/>
            <a:ext cx="8507288" cy="5616624"/>
          </a:xfrm>
        </p:spPr>
        <p:txBody>
          <a:bodyPr/>
          <a:lstStyle/>
          <a:p>
            <a:pPr marL="0" indent="0">
              <a:buNone/>
            </a:pPr>
            <a:r>
              <a:rPr lang="ru-RU" sz="2600" dirty="0" smtClean="0"/>
              <a:t>21‐23 </a:t>
            </a:r>
            <a:r>
              <a:rPr lang="ru-RU" sz="2600" dirty="0"/>
              <a:t>мая </a:t>
            </a:r>
            <a:r>
              <a:rPr lang="ru-RU" sz="2600" dirty="0" smtClean="0"/>
              <a:t>ежегодная Конференция в с. Рюккенау </a:t>
            </a:r>
            <a:r>
              <a:rPr lang="ru-RU" sz="2600" dirty="0"/>
              <a:t>(</a:t>
            </a:r>
            <a:r>
              <a:rPr lang="ru-RU" sz="2600" dirty="0" smtClean="0"/>
              <a:t>Молочная)</a:t>
            </a:r>
            <a:endParaRPr lang="ru-RU" sz="2600" dirty="0"/>
          </a:p>
          <a:p>
            <a:r>
              <a:rPr lang="ru-RU" sz="2600" dirty="0" smtClean="0"/>
              <a:t>По </a:t>
            </a:r>
            <a:r>
              <a:rPr lang="ru-RU" sz="2600" dirty="0"/>
              <a:t>приглашению И</a:t>
            </a:r>
            <a:r>
              <a:rPr lang="ru-RU" sz="2600" dirty="0" smtClean="0"/>
              <a:t>. </a:t>
            </a:r>
            <a:r>
              <a:rPr lang="ru-RU" sz="2600" dirty="0"/>
              <a:t>Вилера </a:t>
            </a:r>
            <a:r>
              <a:rPr lang="ru-RU" sz="2600" dirty="0" smtClean="0"/>
              <a:t>на ежегодную </a:t>
            </a:r>
            <a:r>
              <a:rPr lang="ru-RU" sz="2600" dirty="0"/>
              <a:t>конференцию </a:t>
            </a:r>
            <a:r>
              <a:rPr lang="ru-RU" sz="2600" dirty="0" smtClean="0"/>
              <a:t>меннонитской </a:t>
            </a:r>
            <a:r>
              <a:rPr lang="ru-RU" sz="2600" dirty="0"/>
              <a:t>братской общины </a:t>
            </a:r>
            <a:r>
              <a:rPr lang="ru-RU" sz="2600" dirty="0" smtClean="0"/>
              <a:t>прибыли </a:t>
            </a:r>
            <a:r>
              <a:rPr lang="ru-RU" sz="2600" dirty="0"/>
              <a:t>в </a:t>
            </a:r>
            <a:r>
              <a:rPr lang="ru-RU" sz="2600" dirty="0"/>
              <a:t>дополненежегоднаяие </a:t>
            </a:r>
            <a:r>
              <a:rPr lang="ru-RU" sz="2600" dirty="0"/>
              <a:t>к 59 </a:t>
            </a:r>
            <a:r>
              <a:rPr lang="ru-RU" sz="2600" dirty="0" smtClean="0"/>
              <a:t>немецким 19 русских </a:t>
            </a:r>
            <a:r>
              <a:rPr lang="ru-RU" sz="2600" dirty="0"/>
              <a:t>братьев</a:t>
            </a:r>
          </a:p>
          <a:p>
            <a:r>
              <a:rPr lang="ru-RU" sz="2600" dirty="0" smtClean="0"/>
              <a:t>Они </a:t>
            </a:r>
            <a:r>
              <a:rPr lang="ru-RU" sz="2600" dirty="0"/>
              <a:t>участвовали в работе </a:t>
            </a:r>
            <a:r>
              <a:rPr lang="ru-RU" sz="2600" dirty="0" smtClean="0"/>
              <a:t>конференции </a:t>
            </a:r>
            <a:r>
              <a:rPr lang="ru-RU" sz="2600" dirty="0"/>
              <a:t>на равных</a:t>
            </a:r>
          </a:p>
          <a:p>
            <a:pPr marL="0" indent="0">
              <a:buNone/>
            </a:pPr>
            <a:r>
              <a:rPr lang="ru-RU" sz="2600" b="1" dirty="0" smtClean="0"/>
              <a:t>Итоги конференции:</a:t>
            </a:r>
            <a:endParaRPr lang="ru-RU" sz="2600" b="1" dirty="0"/>
          </a:p>
          <a:p>
            <a:r>
              <a:rPr lang="ru-RU" sz="2600" dirty="0" smtClean="0"/>
              <a:t>Принятие </a:t>
            </a:r>
            <a:r>
              <a:rPr lang="ru-RU" sz="2600" dirty="0"/>
              <a:t>русскими братьями </a:t>
            </a:r>
            <a:r>
              <a:rPr lang="ru-RU" sz="2600" dirty="0" smtClean="0"/>
              <a:t>концепции </a:t>
            </a:r>
            <a:r>
              <a:rPr lang="ru-RU" sz="2600" dirty="0"/>
              <a:t>и формы </a:t>
            </a:r>
            <a:r>
              <a:rPr lang="ru-RU" sz="2600" dirty="0" smtClean="0"/>
              <a:t>межцерковной работы</a:t>
            </a:r>
            <a:endParaRPr lang="ru-RU" sz="2600" dirty="0"/>
          </a:p>
          <a:p>
            <a:r>
              <a:rPr lang="ru-RU" sz="2600" dirty="0" smtClean="0"/>
              <a:t>Назначение </a:t>
            </a:r>
            <a:r>
              <a:rPr lang="ru-RU" sz="2600" dirty="0"/>
              <a:t>9‐и меннонитов и </a:t>
            </a:r>
            <a:r>
              <a:rPr lang="ru-RU" sz="2600" dirty="0" smtClean="0"/>
              <a:t>4‐х баптистов </a:t>
            </a:r>
            <a:r>
              <a:rPr lang="ru-RU" sz="2600" dirty="0"/>
              <a:t>благовестниками </a:t>
            </a:r>
            <a:r>
              <a:rPr lang="ru-RU" sz="2600" dirty="0" smtClean="0"/>
              <a:t>на различные сроки</a:t>
            </a:r>
            <a:endParaRPr lang="de-DE" sz="2600" dirty="0"/>
          </a:p>
        </p:txBody>
      </p:sp>
    </p:spTree>
    <p:extLst>
      <p:ext uri="{BB962C8B-B14F-4D97-AF65-F5344CB8AC3E}">
        <p14:creationId xmlns:p14="http://schemas.microsoft.com/office/powerpoint/2010/main" val="294766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pattFill prst="diagBrick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marL="0" indent="0"/>
            <a:r>
              <a:rPr lang="de-DE" sz="3200" b="1" dirty="0" smtClean="0"/>
              <a:t>C</a:t>
            </a:r>
            <a:r>
              <a:rPr lang="ru-RU" sz="3200" b="1" dirty="0" smtClean="0"/>
              <a:t>отрудничеств</a:t>
            </a:r>
            <a:r>
              <a:rPr lang="ru-RU" sz="3200" b="1" dirty="0"/>
              <a:t>о</a:t>
            </a:r>
            <a:r>
              <a:rPr lang="ru-RU" sz="3200" b="1" dirty="0" smtClean="0"/>
              <a:t> </a:t>
            </a:r>
            <a:r>
              <a:rPr lang="ru-RU" sz="3200" b="1" dirty="0"/>
              <a:t>общин в </a:t>
            </a:r>
            <a:r>
              <a:rPr lang="ru-RU" sz="3200" b="1" dirty="0" smtClean="0"/>
              <a:t>формате </a:t>
            </a:r>
            <a:r>
              <a:rPr lang="ru-RU" sz="3200" b="1" i="1" dirty="0" smtClean="0"/>
              <a:t>братства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5069160"/>
          </a:xfrm>
        </p:spPr>
        <p:txBody>
          <a:bodyPr/>
          <a:lstStyle/>
          <a:p>
            <a:pPr marL="514350" indent="-514350">
              <a:buAutoNum type="arabicParenBoth"/>
            </a:pPr>
            <a:r>
              <a:rPr lang="ru-RU" sz="2800" b="1" dirty="0" smtClean="0"/>
              <a:t>разъездные проповедники </a:t>
            </a:r>
          </a:p>
          <a:p>
            <a:pPr lvl="1" indent="-3429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2400" dirty="0"/>
              <a:t>Выбирались сроком на 1 год, 6 </a:t>
            </a:r>
            <a:r>
              <a:rPr lang="ru-RU" sz="2400" dirty="0" smtClean="0"/>
              <a:t>месяцев </a:t>
            </a:r>
            <a:r>
              <a:rPr lang="ru-RU" sz="2400" dirty="0"/>
              <a:t>и 3 месяца</a:t>
            </a:r>
          </a:p>
          <a:p>
            <a:pPr lvl="1" indent="-3429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2400" dirty="0" smtClean="0"/>
              <a:t>Соответственно </a:t>
            </a:r>
            <a:r>
              <a:rPr lang="ru-RU" sz="2400" dirty="0"/>
              <a:t>были на </a:t>
            </a:r>
            <a:r>
              <a:rPr lang="ru-RU" sz="2400" dirty="0" smtClean="0"/>
              <a:t>служении 8</a:t>
            </a:r>
            <a:r>
              <a:rPr lang="ru-RU" sz="2400" dirty="0"/>
              <a:t>, 4 и 2 месяца</a:t>
            </a:r>
          </a:p>
          <a:p>
            <a:pPr lvl="1" indent="-3429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2400" dirty="0" smtClean="0"/>
              <a:t>Они благовествовали, </a:t>
            </a:r>
            <a:r>
              <a:rPr lang="ru-RU" sz="2400" dirty="0"/>
              <a:t>выравнивали понимание Св</a:t>
            </a:r>
            <a:r>
              <a:rPr lang="ru-RU" sz="2400" dirty="0" smtClean="0"/>
              <a:t>. Писания </a:t>
            </a:r>
            <a:r>
              <a:rPr lang="ru-RU" sz="2400" dirty="0"/>
              <a:t>и </a:t>
            </a:r>
            <a:r>
              <a:rPr lang="ru-RU" sz="2400" dirty="0" smtClean="0"/>
              <a:t>практику поместных общин</a:t>
            </a:r>
            <a:endParaRPr lang="ru-RU" sz="2400" b="1" dirty="0" smtClean="0"/>
          </a:p>
          <a:p>
            <a:pPr marL="514350" indent="-514350">
              <a:buAutoNum type="arabicParenBoth"/>
            </a:pPr>
            <a:r>
              <a:rPr lang="ru-RU" sz="2800" b="1" dirty="0" smtClean="0"/>
              <a:t>ежегодные конференции</a:t>
            </a:r>
            <a:endParaRPr lang="ru-RU" sz="2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 smtClean="0"/>
              <a:t>Они проводились </a:t>
            </a:r>
            <a:r>
              <a:rPr lang="ru-RU" sz="2400" dirty="0"/>
              <a:t>в разных общинах по очереди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 smtClean="0"/>
              <a:t>На </a:t>
            </a:r>
            <a:r>
              <a:rPr lang="ru-RU" sz="2400" dirty="0"/>
              <a:t>них решались самые </a:t>
            </a:r>
            <a:r>
              <a:rPr lang="ru-RU" sz="2400" dirty="0" smtClean="0"/>
              <a:t>важные вопросы</a:t>
            </a:r>
            <a:endParaRPr lang="ru-RU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 smtClean="0"/>
              <a:t>На </a:t>
            </a:r>
            <a:r>
              <a:rPr lang="ru-RU" sz="2400" dirty="0"/>
              <a:t>них утверждались годовые </a:t>
            </a:r>
            <a:r>
              <a:rPr lang="ru-RU" sz="2400" dirty="0" smtClean="0"/>
              <a:t>благовестники </a:t>
            </a:r>
            <a:r>
              <a:rPr lang="ru-RU" sz="2400" dirty="0"/>
              <a:t>на следующий год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90696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22114"/>
          </a:xfrm>
          <a:solidFill>
            <a:schemeClr val="accent1"/>
          </a:solidFill>
        </p:spPr>
        <p:txBody>
          <a:bodyPr/>
          <a:lstStyle/>
          <a:p>
            <a:r>
              <a:rPr lang="ru-RU" sz="3600" b="1" dirty="0" smtClean="0"/>
              <a:t>Труд среди русских братьев</a:t>
            </a:r>
            <a:endParaRPr lang="de-DE" sz="36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484784"/>
            <a:ext cx="8712968" cy="5256584"/>
          </a:xfrm>
        </p:spPr>
        <p:txBody>
          <a:bodyPr/>
          <a:lstStyle/>
          <a:p>
            <a:r>
              <a:rPr lang="ru-RU" sz="2800" dirty="0" smtClean="0"/>
              <a:t>В Тифлисе после по образцу баптистских общин Германии была установлена одна проповедь пресвитера или его заместителя (В.Г. Павлов и Н. Воронин) </a:t>
            </a:r>
          </a:p>
          <a:p>
            <a:r>
              <a:rPr lang="ru-RU" sz="2800" dirty="0"/>
              <a:t>1879 </a:t>
            </a:r>
            <a:r>
              <a:rPr lang="ru-RU" sz="2800" dirty="0" smtClean="0"/>
              <a:t>Признание баптистов как </a:t>
            </a:r>
            <a:r>
              <a:rPr lang="ru-RU" sz="2800" dirty="0"/>
              <a:t>"дозволенного" </a:t>
            </a:r>
            <a:r>
              <a:rPr lang="ru-RU" sz="2800" dirty="0" smtClean="0"/>
              <a:t>в России исповедания (</a:t>
            </a:r>
            <a:r>
              <a:rPr lang="ru-RU" sz="2800" dirty="0"/>
              <a:t>т. н. "Маковский </a:t>
            </a:r>
            <a:r>
              <a:rPr lang="ru-RU" sz="2800" dirty="0" smtClean="0"/>
              <a:t>циркуляр" для немцев, литовцев, латышей, чехов). 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8618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8642350" cy="5300663"/>
          </a:xfrm>
        </p:spPr>
        <p:txBody>
          <a:bodyPr/>
          <a:lstStyle/>
          <a:p>
            <a:pPr eaLnBrk="1" hangingPunct="1">
              <a:lnSpc>
                <a:spcPct val="85000"/>
              </a:lnSpc>
              <a:buFontTx/>
              <a:buNone/>
            </a:pPr>
            <a:endParaRPr lang="de-DE" altLang="de-DE" sz="2500" dirty="0" smtClean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115888"/>
            <a:ext cx="9180513" cy="108108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de-DE" sz="3400" b="1">
                <a:solidFill>
                  <a:schemeClr val="tx2"/>
                </a:solidFill>
              </a:rPr>
              <a:t>Рост численности братских меннонитов и баптистов в России</a:t>
            </a:r>
          </a:p>
        </p:txBody>
      </p:sp>
      <p:sp>
        <p:nvSpPr>
          <p:cNvPr id="5124" name="Line 6"/>
          <p:cNvSpPr>
            <a:spLocks noChangeShapeType="1"/>
          </p:cNvSpPr>
          <p:nvPr/>
        </p:nvSpPr>
        <p:spPr bwMode="auto">
          <a:xfrm>
            <a:off x="684213" y="6092825"/>
            <a:ext cx="828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>
            <a:off x="3779838" y="5949950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26" name="Line 8"/>
          <p:cNvSpPr>
            <a:spLocks noChangeShapeType="1"/>
          </p:cNvSpPr>
          <p:nvPr/>
        </p:nvSpPr>
        <p:spPr bwMode="auto">
          <a:xfrm>
            <a:off x="6588125" y="5949950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27" name="Text Box 9"/>
          <p:cNvSpPr txBox="1">
            <a:spLocks noChangeArrowheads="1"/>
          </p:cNvSpPr>
          <p:nvPr/>
        </p:nvSpPr>
        <p:spPr bwMode="auto">
          <a:xfrm>
            <a:off x="250825" y="6165850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/>
              <a:t>1860</a:t>
            </a:r>
            <a:endParaRPr lang="de-DE" altLang="de-DE"/>
          </a:p>
        </p:txBody>
      </p:sp>
      <p:sp>
        <p:nvSpPr>
          <p:cNvPr id="5128" name="Text Box 10"/>
          <p:cNvSpPr txBox="1">
            <a:spLocks noChangeArrowheads="1"/>
          </p:cNvSpPr>
          <p:nvPr/>
        </p:nvSpPr>
        <p:spPr bwMode="auto">
          <a:xfrm>
            <a:off x="3400425" y="6184900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/>
              <a:t>1885</a:t>
            </a:r>
            <a:endParaRPr lang="de-DE" altLang="de-DE"/>
          </a:p>
        </p:txBody>
      </p: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8367713" y="6256338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/>
              <a:t>1925</a:t>
            </a:r>
            <a:endParaRPr lang="de-DE" altLang="de-DE"/>
          </a:p>
        </p:txBody>
      </p:sp>
      <p:sp>
        <p:nvSpPr>
          <p:cNvPr id="5130" name="Text Box 12"/>
          <p:cNvSpPr txBox="1">
            <a:spLocks noChangeArrowheads="1"/>
          </p:cNvSpPr>
          <p:nvPr/>
        </p:nvSpPr>
        <p:spPr bwMode="auto">
          <a:xfrm>
            <a:off x="6351588" y="6256338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/>
              <a:t>1900</a:t>
            </a:r>
            <a:endParaRPr lang="de-DE" altLang="de-DE"/>
          </a:p>
        </p:txBody>
      </p:sp>
      <p:sp>
        <p:nvSpPr>
          <p:cNvPr id="5131" name="Line 13"/>
          <p:cNvSpPr>
            <a:spLocks noChangeShapeType="1"/>
          </p:cNvSpPr>
          <p:nvPr/>
        </p:nvSpPr>
        <p:spPr bwMode="auto">
          <a:xfrm>
            <a:off x="2339975" y="5949950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32" name="Line 14"/>
          <p:cNvSpPr>
            <a:spLocks noChangeShapeType="1"/>
          </p:cNvSpPr>
          <p:nvPr/>
        </p:nvSpPr>
        <p:spPr bwMode="auto">
          <a:xfrm>
            <a:off x="1258888" y="5949950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33" name="Text Box 15"/>
          <p:cNvSpPr txBox="1">
            <a:spLocks noChangeArrowheads="1"/>
          </p:cNvSpPr>
          <p:nvPr/>
        </p:nvSpPr>
        <p:spPr bwMode="auto">
          <a:xfrm>
            <a:off x="2103438" y="6184900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/>
              <a:t>1872</a:t>
            </a:r>
            <a:endParaRPr lang="de-DE" altLang="de-DE"/>
          </a:p>
        </p:txBody>
      </p:sp>
      <p:sp>
        <p:nvSpPr>
          <p:cNvPr id="5134" name="Text Box 16"/>
          <p:cNvSpPr txBox="1">
            <a:spLocks noChangeArrowheads="1"/>
          </p:cNvSpPr>
          <p:nvPr/>
        </p:nvSpPr>
        <p:spPr bwMode="auto">
          <a:xfrm>
            <a:off x="900113" y="6165850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/>
              <a:t>1864</a:t>
            </a:r>
            <a:endParaRPr lang="de-DE" altLang="de-DE"/>
          </a:p>
        </p:txBody>
      </p:sp>
      <p:sp>
        <p:nvSpPr>
          <p:cNvPr id="5135" name="Line 17"/>
          <p:cNvSpPr>
            <a:spLocks noChangeShapeType="1"/>
          </p:cNvSpPr>
          <p:nvPr/>
        </p:nvSpPr>
        <p:spPr bwMode="auto">
          <a:xfrm flipV="1">
            <a:off x="684213" y="1341438"/>
            <a:ext cx="0" cy="4751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36" name="Line 18"/>
          <p:cNvSpPr>
            <a:spLocks noChangeShapeType="1"/>
          </p:cNvSpPr>
          <p:nvPr/>
        </p:nvSpPr>
        <p:spPr bwMode="auto">
          <a:xfrm>
            <a:off x="539750" y="1916113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37" name="Line 19"/>
          <p:cNvSpPr>
            <a:spLocks noChangeShapeType="1"/>
          </p:cNvSpPr>
          <p:nvPr/>
        </p:nvSpPr>
        <p:spPr bwMode="auto">
          <a:xfrm>
            <a:off x="539750" y="3573463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38" name="Line 20"/>
          <p:cNvSpPr>
            <a:spLocks noChangeShapeType="1"/>
          </p:cNvSpPr>
          <p:nvPr/>
        </p:nvSpPr>
        <p:spPr bwMode="auto">
          <a:xfrm>
            <a:off x="539750" y="5300663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39" name="Text Box 21"/>
          <p:cNvSpPr txBox="1">
            <a:spLocks noChangeArrowheads="1"/>
          </p:cNvSpPr>
          <p:nvPr/>
        </p:nvSpPr>
        <p:spPr bwMode="auto">
          <a:xfrm>
            <a:off x="755650" y="4868863"/>
            <a:ext cx="75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/>
              <a:t>1.000</a:t>
            </a:r>
            <a:endParaRPr lang="de-DE" altLang="de-DE"/>
          </a:p>
        </p:txBody>
      </p:sp>
      <p:sp>
        <p:nvSpPr>
          <p:cNvPr id="5140" name="Text Box 22"/>
          <p:cNvSpPr txBox="1">
            <a:spLocks noChangeArrowheads="1"/>
          </p:cNvSpPr>
          <p:nvPr/>
        </p:nvSpPr>
        <p:spPr bwMode="auto">
          <a:xfrm>
            <a:off x="735013" y="3089275"/>
            <a:ext cx="75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/>
              <a:t>5.000</a:t>
            </a:r>
            <a:endParaRPr lang="de-DE" altLang="de-DE"/>
          </a:p>
        </p:txBody>
      </p:sp>
      <p:sp>
        <p:nvSpPr>
          <p:cNvPr id="5141" name="Text Box 23"/>
          <p:cNvSpPr txBox="1">
            <a:spLocks noChangeArrowheads="1"/>
          </p:cNvSpPr>
          <p:nvPr/>
        </p:nvSpPr>
        <p:spPr bwMode="auto">
          <a:xfrm>
            <a:off x="755650" y="1412875"/>
            <a:ext cx="88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/>
              <a:t>10.000</a:t>
            </a:r>
            <a:endParaRPr lang="de-DE" altLang="de-DE"/>
          </a:p>
        </p:txBody>
      </p:sp>
      <p:sp>
        <p:nvSpPr>
          <p:cNvPr id="289818" name="Freeform 26"/>
          <p:cNvSpPr>
            <a:spLocks/>
          </p:cNvSpPr>
          <p:nvPr/>
        </p:nvSpPr>
        <p:spPr bwMode="auto">
          <a:xfrm>
            <a:off x="684213" y="2205038"/>
            <a:ext cx="8208962" cy="3816350"/>
          </a:xfrm>
          <a:custGeom>
            <a:avLst/>
            <a:gdLst>
              <a:gd name="T0" fmla="*/ 0 w 5171"/>
              <a:gd name="T1" fmla="*/ 2147483647 h 2404"/>
              <a:gd name="T2" fmla="*/ 2147483647 w 5171"/>
              <a:gd name="T3" fmla="*/ 2147483647 h 2404"/>
              <a:gd name="T4" fmla="*/ 2147483647 w 5171"/>
              <a:gd name="T5" fmla="*/ 2147483647 h 2404"/>
              <a:gd name="T6" fmla="*/ 2147483647 w 5171"/>
              <a:gd name="T7" fmla="*/ 2147483647 h 2404"/>
              <a:gd name="T8" fmla="*/ 2147483647 w 5171"/>
              <a:gd name="T9" fmla="*/ 2147483647 h 2404"/>
              <a:gd name="T10" fmla="*/ 2147483647 w 5171"/>
              <a:gd name="T11" fmla="*/ 2147483647 h 2404"/>
              <a:gd name="T12" fmla="*/ 2147483647 w 5171"/>
              <a:gd name="T13" fmla="*/ 2147483647 h 2404"/>
              <a:gd name="T14" fmla="*/ 2147483647 w 5171"/>
              <a:gd name="T15" fmla="*/ 2147483647 h 2404"/>
              <a:gd name="T16" fmla="*/ 2147483647 w 5171"/>
              <a:gd name="T17" fmla="*/ 2147483647 h 2404"/>
              <a:gd name="T18" fmla="*/ 2147483647 w 5171"/>
              <a:gd name="T19" fmla="*/ 2147483647 h 2404"/>
              <a:gd name="T20" fmla="*/ 2147483647 w 5171"/>
              <a:gd name="T21" fmla="*/ 0 h 240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171" h="2404">
                <a:moveTo>
                  <a:pt x="0" y="2404"/>
                </a:moveTo>
                <a:cubicBezTo>
                  <a:pt x="143" y="2309"/>
                  <a:pt x="287" y="2215"/>
                  <a:pt x="408" y="2177"/>
                </a:cubicBezTo>
                <a:cubicBezTo>
                  <a:pt x="529" y="2139"/>
                  <a:pt x="619" y="2192"/>
                  <a:pt x="725" y="2177"/>
                </a:cubicBezTo>
                <a:cubicBezTo>
                  <a:pt x="831" y="2162"/>
                  <a:pt x="930" y="2079"/>
                  <a:pt x="1043" y="2086"/>
                </a:cubicBezTo>
                <a:cubicBezTo>
                  <a:pt x="1156" y="2093"/>
                  <a:pt x="1247" y="2252"/>
                  <a:pt x="1406" y="2222"/>
                </a:cubicBezTo>
                <a:cubicBezTo>
                  <a:pt x="1565" y="2192"/>
                  <a:pt x="1806" y="2018"/>
                  <a:pt x="1995" y="1905"/>
                </a:cubicBezTo>
                <a:cubicBezTo>
                  <a:pt x="2184" y="1792"/>
                  <a:pt x="2298" y="1648"/>
                  <a:pt x="2540" y="1542"/>
                </a:cubicBezTo>
                <a:cubicBezTo>
                  <a:pt x="2782" y="1436"/>
                  <a:pt x="3145" y="1429"/>
                  <a:pt x="3447" y="1270"/>
                </a:cubicBezTo>
                <a:cubicBezTo>
                  <a:pt x="3749" y="1111"/>
                  <a:pt x="4157" y="718"/>
                  <a:pt x="4354" y="589"/>
                </a:cubicBezTo>
                <a:cubicBezTo>
                  <a:pt x="4551" y="460"/>
                  <a:pt x="4490" y="597"/>
                  <a:pt x="4626" y="499"/>
                </a:cubicBezTo>
                <a:cubicBezTo>
                  <a:pt x="4762" y="401"/>
                  <a:pt x="5080" y="83"/>
                  <a:pt x="5171" y="0"/>
                </a:cubicBezTo>
              </a:path>
            </a:pathLst>
          </a:custGeom>
          <a:noFill/>
          <a:ln w="31750" cap="flat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9819" name="Text Box 27"/>
          <p:cNvSpPr txBox="1">
            <a:spLocks noChangeArrowheads="1"/>
          </p:cNvSpPr>
          <p:nvPr/>
        </p:nvSpPr>
        <p:spPr bwMode="auto">
          <a:xfrm>
            <a:off x="971550" y="5300663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b="1">
                <a:solidFill>
                  <a:srgbClr val="FF0000"/>
                </a:solidFill>
              </a:rPr>
              <a:t>450</a:t>
            </a:r>
            <a:endParaRPr lang="de-DE" altLang="de-DE" b="1">
              <a:solidFill>
                <a:srgbClr val="FF0000"/>
              </a:solidFill>
            </a:endParaRPr>
          </a:p>
        </p:txBody>
      </p:sp>
      <p:sp>
        <p:nvSpPr>
          <p:cNvPr id="289820" name="Text Box 28"/>
          <p:cNvSpPr txBox="1">
            <a:spLocks noChangeArrowheads="1"/>
          </p:cNvSpPr>
          <p:nvPr/>
        </p:nvSpPr>
        <p:spPr bwMode="auto">
          <a:xfrm>
            <a:off x="2051050" y="5157788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b="1">
                <a:solidFill>
                  <a:srgbClr val="FF0000"/>
                </a:solidFill>
              </a:rPr>
              <a:t>600</a:t>
            </a:r>
            <a:endParaRPr lang="de-DE" altLang="de-DE" b="1">
              <a:solidFill>
                <a:srgbClr val="FF0000"/>
              </a:solidFill>
            </a:endParaRPr>
          </a:p>
        </p:txBody>
      </p:sp>
      <p:sp>
        <p:nvSpPr>
          <p:cNvPr id="289821" name="Text Box 29"/>
          <p:cNvSpPr txBox="1">
            <a:spLocks noChangeArrowheads="1"/>
          </p:cNvSpPr>
          <p:nvPr/>
        </p:nvSpPr>
        <p:spPr bwMode="auto">
          <a:xfrm>
            <a:off x="3132138" y="4868863"/>
            <a:ext cx="75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b="1">
                <a:solidFill>
                  <a:srgbClr val="FF0000"/>
                </a:solidFill>
              </a:rPr>
              <a:t>1.800</a:t>
            </a:r>
            <a:endParaRPr lang="de-DE" altLang="de-DE" b="1">
              <a:solidFill>
                <a:srgbClr val="FF0000"/>
              </a:solidFill>
            </a:endParaRPr>
          </a:p>
        </p:txBody>
      </p:sp>
      <p:sp>
        <p:nvSpPr>
          <p:cNvPr id="289822" name="Text Box 30"/>
          <p:cNvSpPr txBox="1">
            <a:spLocks noChangeArrowheads="1"/>
          </p:cNvSpPr>
          <p:nvPr/>
        </p:nvSpPr>
        <p:spPr bwMode="auto">
          <a:xfrm>
            <a:off x="8008938" y="1936750"/>
            <a:ext cx="75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b="1">
                <a:solidFill>
                  <a:srgbClr val="FF0000"/>
                </a:solidFill>
              </a:rPr>
              <a:t>8.500</a:t>
            </a:r>
            <a:endParaRPr lang="de-DE" altLang="de-DE" b="1">
              <a:solidFill>
                <a:srgbClr val="FF0000"/>
              </a:solidFill>
            </a:endParaRPr>
          </a:p>
        </p:txBody>
      </p:sp>
      <p:sp>
        <p:nvSpPr>
          <p:cNvPr id="289824" name="Freeform 32"/>
          <p:cNvSpPr>
            <a:spLocks/>
          </p:cNvSpPr>
          <p:nvPr/>
        </p:nvSpPr>
        <p:spPr bwMode="auto">
          <a:xfrm>
            <a:off x="1129293" y="1013116"/>
            <a:ext cx="6737352" cy="5056981"/>
          </a:xfrm>
          <a:custGeom>
            <a:avLst/>
            <a:gdLst>
              <a:gd name="T0" fmla="*/ 0 w 3810"/>
              <a:gd name="T1" fmla="*/ 2147483647 h 3198"/>
              <a:gd name="T2" fmla="*/ 2147483647 w 3810"/>
              <a:gd name="T3" fmla="*/ 2147483647 h 3198"/>
              <a:gd name="T4" fmla="*/ 2147483647 w 3810"/>
              <a:gd name="T5" fmla="*/ 2147483647 h 3198"/>
              <a:gd name="T6" fmla="*/ 2147483647 w 3810"/>
              <a:gd name="T7" fmla="*/ 2147483647 h 3198"/>
              <a:gd name="T8" fmla="*/ 2147483647 w 3810"/>
              <a:gd name="T9" fmla="*/ 0 h 31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10" h="3198">
                <a:moveTo>
                  <a:pt x="0" y="3175"/>
                </a:moveTo>
                <a:cubicBezTo>
                  <a:pt x="234" y="3186"/>
                  <a:pt x="469" y="3198"/>
                  <a:pt x="771" y="3130"/>
                </a:cubicBezTo>
                <a:cubicBezTo>
                  <a:pt x="1073" y="3062"/>
                  <a:pt x="1459" y="3069"/>
                  <a:pt x="1814" y="2767"/>
                </a:cubicBezTo>
                <a:cubicBezTo>
                  <a:pt x="2169" y="2465"/>
                  <a:pt x="2570" y="1777"/>
                  <a:pt x="2903" y="1316"/>
                </a:cubicBezTo>
                <a:cubicBezTo>
                  <a:pt x="3236" y="855"/>
                  <a:pt x="3659" y="219"/>
                  <a:pt x="3810" y="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9825" name="Text Box 33"/>
          <p:cNvSpPr txBox="1">
            <a:spLocks noChangeArrowheads="1"/>
          </p:cNvSpPr>
          <p:nvPr/>
        </p:nvSpPr>
        <p:spPr bwMode="auto">
          <a:xfrm>
            <a:off x="7235825" y="3548063"/>
            <a:ext cx="15001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sz="2000">
                <a:solidFill>
                  <a:srgbClr val="FF0000"/>
                </a:solidFill>
              </a:rPr>
              <a:t>Братские </a:t>
            </a:r>
          </a:p>
          <a:p>
            <a:pPr eaLnBrk="1" hangingPunct="1"/>
            <a:r>
              <a:rPr lang="ru-RU" altLang="de-DE" sz="2000">
                <a:solidFill>
                  <a:srgbClr val="FF0000"/>
                </a:solidFill>
              </a:rPr>
              <a:t>меннониты</a:t>
            </a:r>
            <a:endParaRPr lang="de-DE" altLang="de-DE" sz="2000">
              <a:solidFill>
                <a:srgbClr val="FF0000"/>
              </a:solidFill>
            </a:endParaRPr>
          </a:p>
        </p:txBody>
      </p:sp>
      <p:sp>
        <p:nvSpPr>
          <p:cNvPr id="289826" name="Text Box 34"/>
          <p:cNvSpPr txBox="1">
            <a:spLocks noChangeArrowheads="1"/>
          </p:cNvSpPr>
          <p:nvPr/>
        </p:nvSpPr>
        <p:spPr bwMode="auto">
          <a:xfrm>
            <a:off x="4695825" y="2127250"/>
            <a:ext cx="1423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sz="2000" b="1"/>
              <a:t>Баптисты</a:t>
            </a:r>
            <a:endParaRPr lang="de-DE" altLang="de-DE" sz="2000" b="1"/>
          </a:p>
        </p:txBody>
      </p:sp>
    </p:spTree>
    <p:extLst>
      <p:ext uri="{BB962C8B-B14F-4D97-AF65-F5344CB8AC3E}">
        <p14:creationId xmlns:p14="http://schemas.microsoft.com/office/powerpoint/2010/main" val="119218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18" grpId="0" animBg="1"/>
      <p:bldP spid="289819" grpId="0"/>
      <p:bldP spid="289820" grpId="0"/>
      <p:bldP spid="289821" grpId="0"/>
      <p:bldP spid="289824" grpId="0" animBg="1"/>
      <p:bldP spid="289825" grpId="0"/>
      <p:bldP spid="28982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209675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sz="3600" b="1" smtClean="0"/>
              <a:t>Труд среди немецких </a:t>
            </a:r>
            <a:br>
              <a:rPr lang="ru-RU" altLang="de-DE" sz="3600" b="1" smtClean="0"/>
            </a:br>
            <a:r>
              <a:rPr lang="ru-RU" altLang="de-DE" sz="3600" b="1" smtClean="0"/>
              <a:t>и русских</a:t>
            </a:r>
            <a:r>
              <a:rPr lang="de-DE" altLang="de-DE" sz="3600" b="1" smtClean="0"/>
              <a:t> </a:t>
            </a:r>
            <a:r>
              <a:rPr lang="ru-RU" altLang="de-DE" sz="3600" b="1" smtClean="0"/>
              <a:t>баптистов</a:t>
            </a:r>
            <a:endParaRPr lang="de-DE" altLang="de-DE" sz="3600" b="1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59113" y="1700213"/>
            <a:ext cx="6084887" cy="5132522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500"/>
              </a:spcBef>
              <a:buFontTx/>
              <a:buNone/>
            </a:pPr>
            <a:r>
              <a:rPr lang="de-DE" altLang="de-DE" sz="2600" dirty="0" smtClean="0"/>
              <a:t>1884 </a:t>
            </a:r>
            <a:r>
              <a:rPr lang="ru-RU" altLang="de-DE" sz="2600" dirty="0"/>
              <a:t>Иван Ив. </a:t>
            </a:r>
            <a:r>
              <a:rPr lang="ru-RU" altLang="de-DE" sz="2600" dirty="0" smtClean="0"/>
              <a:t>Вилер организовал первую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конференцию русских баптистов и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стал </a:t>
            </a:r>
            <a:r>
              <a:rPr lang="de-DE" altLang="de-DE" sz="2600" dirty="0" smtClean="0"/>
              <a:t>1</a:t>
            </a:r>
            <a:r>
              <a:rPr lang="ru-RU" altLang="de-DE" sz="2600" dirty="0" smtClean="0"/>
              <a:t>-м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председателем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/>
            </a:r>
            <a:br>
              <a:rPr lang="ru-RU" altLang="de-DE" sz="2600" dirty="0" smtClean="0"/>
            </a:br>
            <a:r>
              <a:rPr lang="ru-RU" altLang="de-DE" sz="2600" dirty="0" smtClean="0"/>
              <a:t>миссионерского союза русских баптистов</a:t>
            </a:r>
            <a:r>
              <a:rPr lang="de-DE" altLang="de-DE" sz="2600" dirty="0" smtClean="0"/>
              <a:t>.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FontTx/>
              <a:buNone/>
            </a:pPr>
            <a:r>
              <a:rPr lang="de-DE" altLang="de-DE" sz="2600" dirty="0" smtClean="0"/>
              <a:t>1886 </a:t>
            </a:r>
            <a:r>
              <a:rPr lang="ru-RU" altLang="de-DE" sz="2600" dirty="0" smtClean="0"/>
              <a:t>ему пришлось бежать, в это же время был выдворен А. Либиг.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FontTx/>
              <a:buNone/>
            </a:pPr>
            <a:r>
              <a:rPr lang="ru-RU" altLang="de-DE" sz="2600" dirty="0" smtClean="0"/>
              <a:t>Их в Одессе заменил П.М. Фризен</a:t>
            </a:r>
            <a:endParaRPr lang="de-DE" altLang="de-DE" sz="2600" dirty="0" smtClean="0"/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FontTx/>
              <a:buNone/>
            </a:pPr>
            <a:r>
              <a:rPr lang="de-DE" altLang="de-DE" sz="2600" dirty="0" smtClean="0"/>
              <a:t>188</a:t>
            </a:r>
            <a:r>
              <a:rPr lang="ru-RU" altLang="de-DE" sz="2600" dirty="0" smtClean="0"/>
              <a:t>9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Вилер умер, трудясь в русской баптистской общине в Тульче</a:t>
            </a:r>
            <a:r>
              <a:rPr lang="de-DE" altLang="de-DE" sz="2600" dirty="0" smtClean="0"/>
              <a:t>, </a:t>
            </a:r>
            <a:r>
              <a:rPr lang="ru-RU" altLang="de-DE" sz="2600" dirty="0" smtClean="0"/>
              <a:t>Румыния</a:t>
            </a:r>
            <a:endParaRPr lang="de-DE" altLang="de-DE" sz="2600" b="1" dirty="0" smtClean="0"/>
          </a:p>
        </p:txBody>
      </p:sp>
      <p:pic>
        <p:nvPicPr>
          <p:cNvPr id="37893" name="Picture 5" descr="437 wie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700213"/>
            <a:ext cx="2966935" cy="43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74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9219" name="Picture 3" descr="414 voron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4957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416 pavlo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0"/>
            <a:ext cx="294005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417 masae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63" y="0"/>
            <a:ext cx="305593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5318125"/>
            <a:ext cx="9144000" cy="1539875"/>
          </a:xfrm>
        </p:spPr>
        <p:txBody>
          <a:bodyPr/>
          <a:lstStyle/>
          <a:p>
            <a:pPr marL="92075" indent="-4763" eaLnBrk="1" hangingPunct="1">
              <a:lnSpc>
                <a:spcPct val="80000"/>
              </a:lnSpc>
              <a:buFontTx/>
              <a:buNone/>
            </a:pPr>
            <a:r>
              <a:rPr lang="ru-RU" altLang="de-DE" sz="2600" dirty="0" smtClean="0"/>
              <a:t>Молодые русские молокане обращались и,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приняв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/>
            </a:r>
            <a:br>
              <a:rPr lang="ru-RU" altLang="de-DE" sz="2600" dirty="0" smtClean="0"/>
            </a:br>
            <a:r>
              <a:rPr lang="ru-RU" altLang="de-DE" sz="2600" dirty="0" smtClean="0"/>
              <a:t>крещение взрослых по вере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и новозаветнюю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модель общины, становились руководителями баптистов.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Они придали баптистским общинам более русский характер.</a:t>
            </a:r>
            <a:endParaRPr lang="de-DE" altLang="de-DE" sz="2600" dirty="0" smtClean="0"/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250825" y="4365625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4221163"/>
            <a:ext cx="9144000" cy="1096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sz="2200"/>
              <a:t>Никит</a:t>
            </a:r>
            <a:r>
              <a:rPr lang="de-DE" altLang="de-DE" sz="2200"/>
              <a:t>a </a:t>
            </a:r>
            <a:r>
              <a:rPr lang="ru-RU" altLang="de-DE" sz="2200"/>
              <a:t>Воронин</a:t>
            </a:r>
            <a:r>
              <a:rPr lang="de-DE" altLang="de-DE" sz="2200"/>
              <a:t> (1840-1905), </a:t>
            </a:r>
          </a:p>
          <a:p>
            <a:pPr eaLnBrk="1" hangingPunct="1"/>
            <a:r>
              <a:rPr lang="de-DE" altLang="de-DE" sz="2200"/>
              <a:t>			</a:t>
            </a:r>
            <a:r>
              <a:rPr lang="ru-RU" altLang="de-DE" sz="2200"/>
              <a:t>Василий Павлов</a:t>
            </a:r>
            <a:r>
              <a:rPr lang="de-DE" altLang="de-DE" sz="2200"/>
              <a:t> (1854-1924), </a:t>
            </a:r>
          </a:p>
          <a:p>
            <a:pPr eaLnBrk="1" hangingPunct="1"/>
            <a:r>
              <a:rPr lang="de-DE" altLang="de-DE" sz="2200"/>
              <a:t>						   </a:t>
            </a:r>
            <a:r>
              <a:rPr lang="ru-RU" altLang="de-DE" sz="2200"/>
              <a:t>Дей</a:t>
            </a:r>
            <a:r>
              <a:rPr lang="de-DE" altLang="de-DE" sz="2200"/>
              <a:t> Ma</a:t>
            </a:r>
            <a:r>
              <a:rPr lang="ru-RU" altLang="de-DE" sz="2200"/>
              <a:t>заев</a:t>
            </a:r>
            <a:r>
              <a:rPr lang="de-DE" altLang="de-DE" sz="2200"/>
              <a:t> (1855-1922)</a:t>
            </a:r>
          </a:p>
        </p:txBody>
      </p:sp>
    </p:spTree>
    <p:extLst>
      <p:ext uri="{BB962C8B-B14F-4D97-AF65-F5344CB8AC3E}">
        <p14:creationId xmlns:p14="http://schemas.microsoft.com/office/powerpoint/2010/main" val="258546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 build="p"/>
      <p:bldP spid="4199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pic>
        <p:nvPicPr>
          <p:cNvPr id="10244" name="Picture 4" descr="407 Knigonos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113"/>
            <a:ext cx="7921625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0" y="260350"/>
            <a:ext cx="2555875" cy="1066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de-DE" sz="3200"/>
              <a:t>Книгоноши в России</a:t>
            </a:r>
            <a:endParaRPr lang="de-DE" altLang="de-DE" sz="3200"/>
          </a:p>
        </p:txBody>
      </p:sp>
    </p:spTree>
    <p:extLst>
      <p:ext uri="{BB962C8B-B14F-4D97-AF65-F5344CB8AC3E}">
        <p14:creationId xmlns:p14="http://schemas.microsoft.com/office/powerpoint/2010/main" val="190968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8098"/>
          </a:xfrm>
          <a:solidFill>
            <a:schemeClr val="accent1"/>
          </a:solidFill>
        </p:spPr>
        <p:txBody>
          <a:bodyPr/>
          <a:lstStyle/>
          <a:p>
            <a:r>
              <a:rPr lang="ru-RU" sz="3200" dirty="0" smtClean="0"/>
              <a:t>Гонения при Победоносцеве (1884-1904)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68760"/>
            <a:ext cx="8507288" cy="5400600"/>
          </a:xfrm>
        </p:spPr>
        <p:txBody>
          <a:bodyPr/>
          <a:lstStyle/>
          <a:p>
            <a:r>
              <a:rPr lang="ru-RU" sz="2800" dirty="0"/>
              <a:t>1879 Признание баптистов как "дозволенного" в исповедания (т. н. "Маковский циркуляр" для немцев, литовцев, латышей, чехов). </a:t>
            </a:r>
          </a:p>
          <a:p>
            <a:r>
              <a:rPr lang="ru-RU" sz="2800" dirty="0" smtClean="0"/>
              <a:t>Православные </a:t>
            </a:r>
            <a:r>
              <a:rPr lang="ru-RU" sz="2800" dirty="0" smtClean="0"/>
              <a:t>миссионеры: </a:t>
            </a:r>
            <a:br>
              <a:rPr lang="ru-RU" sz="2800" dirty="0" smtClean="0"/>
            </a:br>
            <a:r>
              <a:rPr lang="ru-RU" sz="2800" dirty="0" smtClean="0"/>
              <a:t>Дородницын</a:t>
            </a:r>
            <a:r>
              <a:rPr lang="ru-RU" sz="2800" dirty="0" smtClean="0"/>
              <a:t>, Рождественский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044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778098"/>
          </a:xfrm>
          <a:solidFill>
            <a:schemeClr val="accent1"/>
          </a:solidFill>
        </p:spPr>
        <p:txBody>
          <a:bodyPr/>
          <a:lstStyle/>
          <a:p>
            <a:r>
              <a:rPr lang="ru-RU" sz="4000" dirty="0" smtClean="0"/>
              <a:t>Возникновение баптистских церквей </a:t>
            </a:r>
            <a:endParaRPr lang="de-DE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9208" y="1052736"/>
            <a:ext cx="8507288" cy="5616624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► Джон Смит пережил духовное развитие </a:t>
            </a:r>
          </a:p>
          <a:p>
            <a:pPr>
              <a:spcBef>
                <a:spcPts val="400"/>
              </a:spcBef>
            </a:pPr>
            <a:r>
              <a:rPr lang="ru-RU" sz="2400" dirty="0" smtClean="0"/>
              <a:t>Англиканская церковь </a:t>
            </a:r>
          </a:p>
          <a:p>
            <a:pPr>
              <a:spcBef>
                <a:spcPts val="400"/>
              </a:spcBef>
            </a:pPr>
            <a:r>
              <a:rPr lang="ru-RU" sz="2400" dirty="0" smtClean="0"/>
              <a:t>Пуританин </a:t>
            </a:r>
          </a:p>
          <a:p>
            <a:pPr>
              <a:spcBef>
                <a:spcPts val="400"/>
              </a:spcBef>
            </a:pPr>
            <a:r>
              <a:rPr lang="ru-RU" sz="2400" dirty="0" smtClean="0"/>
              <a:t>Сепаратист </a:t>
            </a:r>
          </a:p>
          <a:p>
            <a:pPr>
              <a:spcBef>
                <a:spcPts val="400"/>
              </a:spcBef>
            </a:pPr>
            <a:r>
              <a:rPr lang="ru-RU" sz="2400" dirty="0" smtClean="0"/>
              <a:t>1608 в Амстердам, контакт с меннонитами</a:t>
            </a:r>
          </a:p>
          <a:p>
            <a:pPr>
              <a:spcBef>
                <a:spcPts val="400"/>
              </a:spcBef>
            </a:pPr>
            <a:r>
              <a:rPr lang="ru-RU" sz="2400" dirty="0" smtClean="0"/>
              <a:t>1608/1609 Самокрещение 30-40 чел.</a:t>
            </a:r>
          </a:p>
          <a:p>
            <a:pPr>
              <a:spcBef>
                <a:spcPts val="400"/>
              </a:spcBef>
            </a:pPr>
            <a:r>
              <a:rPr lang="ru-RU" sz="2400" dirty="0" smtClean="0"/>
              <a:t>1610-15 переход в Меннонитскую общину Амстердама </a:t>
            </a:r>
          </a:p>
          <a:p>
            <a:pPr marL="0" indent="0">
              <a:buNone/>
            </a:pPr>
            <a:r>
              <a:rPr lang="ru-RU" sz="2800" dirty="0"/>
              <a:t>► </a:t>
            </a:r>
            <a:r>
              <a:rPr lang="ru-RU" sz="2800" dirty="0" smtClean="0"/>
              <a:t>Отделилась группа Робертсона </a:t>
            </a:r>
            <a:r>
              <a:rPr lang="ru-RU" sz="2800" dirty="0" smtClean="0">
                <a:sym typeface="Wingdings" panose="05000000000000000000" pitchFamily="2" charset="2"/>
              </a:rPr>
              <a:t></a:t>
            </a:r>
            <a:r>
              <a:rPr lang="de-DE" sz="2800" dirty="0" smtClean="0">
                <a:sym typeface="Wingdings" panose="05000000000000000000" pitchFamily="2" charset="2"/>
              </a:rPr>
              <a:t> </a:t>
            </a:r>
            <a:r>
              <a:rPr lang="ru-RU" sz="2800" dirty="0" smtClean="0"/>
              <a:t>в Лейден</a:t>
            </a:r>
          </a:p>
          <a:p>
            <a:pPr marL="0" indent="0">
              <a:buNone/>
            </a:pPr>
            <a:r>
              <a:rPr lang="ru-RU" sz="2800" dirty="0" smtClean="0"/>
              <a:t> 	</a:t>
            </a:r>
            <a:r>
              <a:rPr lang="ru-RU" sz="2600" dirty="0" smtClean="0"/>
              <a:t>1620 на корабле «Мэйфлауэр» в Сев.Америку </a:t>
            </a:r>
          </a:p>
          <a:p>
            <a:pPr marL="0" indent="0">
              <a:buNone/>
            </a:pPr>
            <a:r>
              <a:rPr lang="ru-RU" sz="2800" dirty="0"/>
              <a:t>► </a:t>
            </a:r>
            <a:r>
              <a:rPr lang="ru-RU" sz="2800" dirty="0" smtClean="0"/>
              <a:t>1612 отошел Томас Хелвис с группой, </a:t>
            </a:r>
          </a:p>
          <a:p>
            <a:pPr marL="0" indent="0">
              <a:buNone/>
            </a:pPr>
            <a:r>
              <a:rPr lang="ru-RU" sz="2800" dirty="0"/>
              <a:t>	</a:t>
            </a:r>
            <a:r>
              <a:rPr lang="ru-RU" sz="2800" dirty="0" smtClean="0"/>
              <a:t>они вернулись в Англию и </a:t>
            </a:r>
          </a:p>
          <a:p>
            <a:pPr marL="0" indent="0">
              <a:buNone/>
            </a:pPr>
            <a:r>
              <a:rPr lang="ru-RU" sz="2800" dirty="0"/>
              <a:t>	</a:t>
            </a:r>
            <a:r>
              <a:rPr lang="ru-RU" sz="2800" dirty="0" smtClean="0"/>
              <a:t>основали первую баптистскую общину  </a:t>
            </a:r>
            <a:endParaRPr lang="ru-RU" sz="2800" dirty="0"/>
          </a:p>
          <a:p>
            <a:endParaRPr lang="ru-RU" sz="2800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100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0" y="5516563"/>
            <a:ext cx="9144000" cy="132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de-DE" sz="2700" b="1"/>
              <a:t>Петр М. Фризен </a:t>
            </a:r>
            <a:r>
              <a:rPr lang="ru-RU" altLang="de-DE" sz="2700"/>
              <a:t>(</a:t>
            </a:r>
            <a:r>
              <a:rPr lang="de-DE" altLang="de-DE" sz="2700"/>
              <a:t>P</a:t>
            </a:r>
            <a:r>
              <a:rPr lang="ru-RU" altLang="de-DE" sz="2700"/>
              <a:t>.</a:t>
            </a:r>
            <a:r>
              <a:rPr lang="de-DE" altLang="de-DE" sz="2700"/>
              <a:t>M.Friesen</a:t>
            </a:r>
            <a:r>
              <a:rPr lang="ru-RU" altLang="de-DE" sz="2700"/>
              <a:t>,</a:t>
            </a:r>
            <a:r>
              <a:rPr lang="de-DE" altLang="de-DE" sz="2700"/>
              <a:t> 1849-1914) – </a:t>
            </a:r>
            <a:r>
              <a:rPr lang="ru-RU" altLang="de-DE" sz="2700"/>
              <a:t>учитель</a:t>
            </a:r>
            <a:r>
              <a:rPr lang="de-DE" altLang="de-DE" sz="2700"/>
              <a:t>, </a:t>
            </a:r>
            <a:r>
              <a:rPr lang="ru-RU" altLang="de-DE" sz="2700"/>
              <a:t>проповедник и ревностный миссионер</a:t>
            </a:r>
            <a:r>
              <a:rPr lang="de-DE" altLang="de-DE" sz="2700"/>
              <a:t>. </a:t>
            </a:r>
            <a:r>
              <a:rPr lang="ru-RU" altLang="de-DE" sz="2700"/>
              <a:t>Автор веро-исповедания и основательной истории меннонитов</a:t>
            </a:r>
            <a:r>
              <a:rPr lang="de-DE" altLang="de-DE" sz="2700"/>
              <a:t> </a:t>
            </a:r>
          </a:p>
        </p:txBody>
      </p:sp>
      <p:pic>
        <p:nvPicPr>
          <p:cNvPr id="27651" name="Picture 3" descr="AB0011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21625" cy="558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516688" y="260350"/>
            <a:ext cx="2627312" cy="23083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de-DE" sz="3600" dirty="0" smtClean="0"/>
              <a:t>Миссионер</a:t>
            </a:r>
            <a:r>
              <a:rPr lang="de-DE" altLang="de-DE" sz="3600" dirty="0" smtClean="0"/>
              <a:t> </a:t>
            </a:r>
            <a:endParaRPr lang="de-DE" altLang="de-DE" sz="3600" dirty="0"/>
          </a:p>
          <a:p>
            <a:pPr algn="ctr" eaLnBrk="1" hangingPunct="1"/>
            <a:r>
              <a:rPr lang="ru-RU" altLang="de-DE" sz="3600" dirty="0"/>
              <a:t>среди</a:t>
            </a:r>
            <a:r>
              <a:rPr lang="de-DE" altLang="de-DE" sz="3600" dirty="0"/>
              <a:t> </a:t>
            </a:r>
            <a:r>
              <a:rPr lang="ru-RU" altLang="de-DE" sz="3600" dirty="0"/>
              <a:t>немцев и русских</a:t>
            </a:r>
          </a:p>
        </p:txBody>
      </p:sp>
    </p:spTree>
    <p:extLst>
      <p:ext uri="{BB962C8B-B14F-4D97-AF65-F5344CB8AC3E}">
        <p14:creationId xmlns:p14="http://schemas.microsoft.com/office/powerpoint/2010/main" val="92202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850900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3600" dirty="0" smtClean="0"/>
              <a:t>Пресвитер и мученик</a:t>
            </a:r>
            <a:r>
              <a:rPr lang="de-DE" altLang="de-DE" sz="3600" dirty="0" smtClean="0"/>
              <a:t> </a:t>
            </a:r>
            <a:r>
              <a:rPr lang="ru-RU" altLang="de-DE" sz="3600" dirty="0" smtClean="0"/>
              <a:t>Яков Гергард. Винс</a:t>
            </a:r>
            <a:endParaRPr lang="de-DE" altLang="de-DE" sz="3600" dirty="0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3575" y="1341438"/>
            <a:ext cx="5940425" cy="5516562"/>
          </a:xfrm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15000"/>
              </a:spcBef>
              <a:spcAft>
                <a:spcPct val="10000"/>
              </a:spcAft>
              <a:buFontTx/>
              <a:buNone/>
            </a:pPr>
            <a:r>
              <a:rPr lang="ru-RU" altLang="de-DE" sz="2600" dirty="0" smtClean="0"/>
              <a:t>Яков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Винс из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Розенорт, Молочная</a:t>
            </a:r>
            <a:endParaRPr lang="de-DE" altLang="de-DE" sz="2600" dirty="0" smtClean="0"/>
          </a:p>
          <a:p>
            <a:pPr eaLnBrk="1" hangingPunct="1">
              <a:lnSpc>
                <a:spcPct val="85000"/>
              </a:lnSpc>
              <a:spcBef>
                <a:spcPct val="15000"/>
              </a:spcBef>
              <a:spcAft>
                <a:spcPct val="10000"/>
              </a:spcAft>
              <a:buFontTx/>
              <a:buNone/>
            </a:pPr>
            <a:r>
              <a:rPr lang="de-DE" altLang="de-DE" sz="2600" dirty="0" smtClean="0"/>
              <a:t>1885 </a:t>
            </a:r>
            <a:r>
              <a:rPr lang="ru-RU" altLang="de-DE" sz="2600" dirty="0" smtClean="0"/>
              <a:t>Проповедник и пресвитер</a:t>
            </a:r>
            <a:r>
              <a:rPr lang="de-DE" altLang="de-DE" sz="2600" dirty="0" smtClean="0"/>
              <a:t>  </a:t>
            </a:r>
            <a:r>
              <a:rPr lang="ru-RU" altLang="de-DE" sz="2600" dirty="0" smtClean="0"/>
              <a:t>меннонитской общины в Мемрике</a:t>
            </a:r>
            <a:endParaRPr lang="de-DE" altLang="de-DE" sz="2600" dirty="0" smtClean="0"/>
          </a:p>
          <a:p>
            <a:pPr eaLnBrk="1" hangingPunct="1">
              <a:lnSpc>
                <a:spcPct val="85000"/>
              </a:lnSpc>
              <a:spcBef>
                <a:spcPct val="15000"/>
              </a:spcBef>
              <a:spcAft>
                <a:spcPct val="10000"/>
              </a:spcAft>
              <a:buFontTx/>
              <a:buNone/>
            </a:pPr>
            <a:r>
              <a:rPr lang="de-DE" altLang="de-DE" sz="2600" dirty="0" smtClean="0"/>
              <a:t>1887 </a:t>
            </a:r>
            <a:r>
              <a:rPr lang="ru-RU" altLang="de-DE" sz="2600" dirty="0" smtClean="0"/>
              <a:t>Переход в МБО</a:t>
            </a:r>
            <a:r>
              <a:rPr lang="de-DE" altLang="de-DE" sz="2600" dirty="0" smtClean="0"/>
              <a:t>, </a:t>
            </a:r>
            <a:r>
              <a:rPr lang="ru-RU" altLang="de-DE" sz="2600" dirty="0" smtClean="0"/>
              <a:t>разъездной проповедник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и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вскоре пресвитер</a:t>
            </a:r>
            <a:endParaRPr lang="de-DE" altLang="de-DE" sz="2600" dirty="0" smtClean="0"/>
          </a:p>
          <a:p>
            <a:pPr eaLnBrk="1" hangingPunct="1">
              <a:lnSpc>
                <a:spcPct val="85000"/>
              </a:lnSpc>
              <a:spcBef>
                <a:spcPct val="15000"/>
              </a:spcBef>
              <a:spcAft>
                <a:spcPct val="10000"/>
              </a:spcAft>
              <a:buFontTx/>
              <a:buNone/>
            </a:pPr>
            <a:r>
              <a:rPr lang="de-DE" altLang="de-DE" sz="2600" dirty="0" smtClean="0"/>
              <a:t>1901 </a:t>
            </a:r>
            <a:r>
              <a:rPr lang="ru-RU" altLang="de-DE" sz="2600" dirty="0" smtClean="0"/>
              <a:t>переезд в Сибирь</a:t>
            </a:r>
            <a:r>
              <a:rPr lang="de-DE" altLang="de-DE" sz="2600" dirty="0" smtClean="0"/>
              <a:t>: </a:t>
            </a:r>
            <a:r>
              <a:rPr lang="ru-RU" altLang="de-DE" sz="2600" dirty="0" smtClean="0"/>
              <a:t>Чунаевка, ок.Омска,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пресвитер МБО Сибири (самостоятельна с 1907 г.)</a:t>
            </a:r>
            <a:endParaRPr lang="de-DE" altLang="de-DE" sz="2600" dirty="0" smtClean="0"/>
          </a:p>
          <a:p>
            <a:pPr eaLnBrk="1" hangingPunct="1">
              <a:lnSpc>
                <a:spcPct val="85000"/>
              </a:lnSpc>
              <a:spcBef>
                <a:spcPct val="15000"/>
              </a:spcBef>
              <a:spcAft>
                <a:spcPct val="10000"/>
              </a:spcAft>
              <a:buFontTx/>
              <a:buNone/>
            </a:pPr>
            <a:r>
              <a:rPr lang="de-DE" altLang="de-DE" sz="2600" dirty="0" smtClean="0"/>
              <a:t>1913 </a:t>
            </a:r>
            <a:r>
              <a:rPr lang="ru-RU" altLang="de-DE" sz="2600" dirty="0" smtClean="0"/>
              <a:t>пресвитер в кулундинских степях (Павлодар и Алтай)</a:t>
            </a:r>
            <a:r>
              <a:rPr lang="de-DE" altLang="de-DE" sz="2600" dirty="0" smtClean="0"/>
              <a:t> </a:t>
            </a:r>
          </a:p>
          <a:p>
            <a:pPr eaLnBrk="1" hangingPunct="1">
              <a:lnSpc>
                <a:spcPct val="85000"/>
              </a:lnSpc>
              <a:spcBef>
                <a:spcPct val="15000"/>
              </a:spcBef>
              <a:spcAft>
                <a:spcPct val="10000"/>
              </a:spcAft>
              <a:buFontTx/>
              <a:buNone/>
            </a:pPr>
            <a:r>
              <a:rPr lang="de-DE" altLang="de-DE" sz="2600" dirty="0" smtClean="0"/>
              <a:t>1918 </a:t>
            </a:r>
            <a:r>
              <a:rPr lang="ru-RU" altLang="de-DE" sz="2600" dirty="0" smtClean="0"/>
              <a:t>опять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Чунаевка</a:t>
            </a:r>
            <a:endParaRPr lang="de-DE" altLang="de-DE" sz="2600" dirty="0" smtClean="0"/>
          </a:p>
          <a:p>
            <a:pPr eaLnBrk="1" hangingPunct="1">
              <a:lnSpc>
                <a:spcPct val="85000"/>
              </a:lnSpc>
              <a:spcBef>
                <a:spcPct val="15000"/>
              </a:spcBef>
              <a:spcAft>
                <a:spcPct val="10000"/>
              </a:spcAft>
              <a:buFontTx/>
              <a:buNone/>
            </a:pPr>
            <a:r>
              <a:rPr lang="de-DE" altLang="de-DE" sz="2600" dirty="0" smtClean="0"/>
              <a:t>1929 </a:t>
            </a:r>
            <a:r>
              <a:rPr lang="ru-RU" altLang="de-DE" sz="2600" dirty="0" smtClean="0"/>
              <a:t>арест</a:t>
            </a:r>
            <a:r>
              <a:rPr lang="de-DE" altLang="de-DE" sz="2600" dirty="0" smtClean="0"/>
              <a:t> </a:t>
            </a:r>
          </a:p>
          <a:p>
            <a:pPr eaLnBrk="1" hangingPunct="1">
              <a:lnSpc>
                <a:spcPct val="85000"/>
              </a:lnSpc>
              <a:spcBef>
                <a:spcPct val="15000"/>
              </a:spcBef>
              <a:spcAft>
                <a:spcPct val="10000"/>
              </a:spcAft>
              <a:buFontTx/>
              <a:buNone/>
            </a:pPr>
            <a:r>
              <a:rPr lang="de-DE" altLang="de-DE" sz="2600" dirty="0" smtClean="0"/>
              <a:t>1930 </a:t>
            </a:r>
            <a:r>
              <a:rPr lang="ru-RU" altLang="de-DE" sz="2600" dirty="0" smtClean="0"/>
              <a:t>умер в иркутской тюрьме, похоронен руссими братьями</a:t>
            </a:r>
            <a:endParaRPr lang="de-DE" altLang="de-DE" sz="2600" dirty="0" smtClean="0"/>
          </a:p>
        </p:txBody>
      </p:sp>
      <p:pic>
        <p:nvPicPr>
          <p:cNvPr id="30724" name="Picture 4" descr="AB0098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5413"/>
            <a:ext cx="3276600" cy="440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14300" y="5797550"/>
            <a:ext cx="29448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altLang="de-DE" sz="2400">
                <a:solidFill>
                  <a:schemeClr val="tx2"/>
                </a:solidFill>
              </a:rPr>
              <a:t>Jakob Gerh. Wiens</a:t>
            </a:r>
            <a:r>
              <a:rPr lang="ru-RU" altLang="de-DE" sz="2400">
                <a:solidFill>
                  <a:schemeClr val="tx2"/>
                </a:solidFill>
              </a:rPr>
              <a:t>,</a:t>
            </a:r>
            <a:r>
              <a:rPr lang="de-DE" altLang="de-DE" sz="2400">
                <a:solidFill>
                  <a:schemeClr val="tx2"/>
                </a:solidFill>
              </a:rPr>
              <a:t> </a:t>
            </a:r>
            <a:endParaRPr lang="ru-RU" altLang="de-DE" sz="2400">
              <a:solidFill>
                <a:schemeClr val="tx2"/>
              </a:solidFill>
            </a:endParaRPr>
          </a:p>
          <a:p>
            <a:pPr algn="ctr" eaLnBrk="1" hangingPunct="1"/>
            <a:r>
              <a:rPr lang="de-DE" altLang="de-DE" sz="2400">
                <a:solidFill>
                  <a:schemeClr val="tx2"/>
                </a:solidFill>
              </a:rPr>
              <a:t>1857-1930</a:t>
            </a:r>
          </a:p>
        </p:txBody>
      </p:sp>
    </p:spTree>
    <p:extLst>
      <p:ext uri="{BB962C8B-B14F-4D97-AF65-F5344CB8AC3E}">
        <p14:creationId xmlns:p14="http://schemas.microsoft.com/office/powerpoint/2010/main" val="374611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27_NP135-01-09 Abraham Friesen with Indian believers"/>
          <p:cNvPicPr>
            <a:picLocks noChangeAspect="1" noChangeArrowheads="1"/>
          </p:cNvPicPr>
          <p:nvPr/>
        </p:nvPicPr>
        <p:blipFill>
          <a:blip r:embed="rId3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34925"/>
            <a:ext cx="1036955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3924300" cy="1628775"/>
          </a:xfrm>
          <a:solidFill>
            <a:srgbClr val="EAEAEA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altLang="de-DE" sz="2400" smtClean="0"/>
              <a:t>1889-1908 </a:t>
            </a:r>
            <a:r>
              <a:rPr lang="ru-RU" altLang="de-DE" sz="2400" smtClean="0"/>
              <a:t>Абраам и</a:t>
            </a:r>
            <a:r>
              <a:rPr lang="de-DE" altLang="de-DE" sz="2400" smtClean="0"/>
              <a:t> </a:t>
            </a:r>
            <a:r>
              <a:rPr lang="ru-RU" altLang="de-DE" sz="2400" smtClean="0"/>
              <a:t>Мария</a:t>
            </a:r>
            <a:r>
              <a:rPr lang="de-DE" altLang="de-DE" sz="2400" smtClean="0"/>
              <a:t> </a:t>
            </a:r>
            <a:r>
              <a:rPr lang="ru-RU" altLang="de-DE" sz="2400" smtClean="0"/>
              <a:t>Фризен</a:t>
            </a:r>
            <a:r>
              <a:rPr lang="de-DE" altLang="de-DE" sz="2400" smtClean="0"/>
              <a:t> </a:t>
            </a:r>
            <a:r>
              <a:rPr lang="ru-RU" altLang="de-DE" sz="2400" smtClean="0"/>
              <a:t>в Индии</a:t>
            </a:r>
            <a:endParaRPr lang="de-DE" altLang="de-DE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de-DE" sz="2400" smtClean="0"/>
              <a:t>До </a:t>
            </a:r>
            <a:r>
              <a:rPr lang="de-DE" altLang="de-DE" sz="2400" smtClean="0"/>
              <a:t>1909 20 </a:t>
            </a:r>
            <a:r>
              <a:rPr lang="ru-RU" altLang="de-DE" sz="2400" smtClean="0"/>
              <a:t>миссионеров</a:t>
            </a:r>
            <a:r>
              <a:rPr lang="de-DE" altLang="de-DE" sz="2400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de-DE" sz="2400" smtClean="0"/>
              <a:t>Далее под руководством Корнелиуса Унру</a:t>
            </a:r>
            <a:r>
              <a:rPr lang="de-DE" altLang="de-DE" sz="2400" smtClean="0"/>
              <a:t>  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0" y="6518275"/>
            <a:ext cx="9144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de-DE" sz="2000"/>
              <a:t>Среди</a:t>
            </a:r>
            <a:r>
              <a:rPr lang="de-DE" altLang="de-DE" sz="2000"/>
              <a:t> </a:t>
            </a:r>
            <a:r>
              <a:rPr lang="ru-RU" altLang="de-DE" sz="2000"/>
              <a:t>христиан</a:t>
            </a:r>
            <a:r>
              <a:rPr lang="de-DE" altLang="de-DE" sz="2000"/>
              <a:t> </a:t>
            </a:r>
            <a:r>
              <a:rPr lang="ru-RU" altLang="de-DE" sz="2000"/>
              <a:t>Телугу</a:t>
            </a:r>
            <a:r>
              <a:rPr lang="de-DE" altLang="de-DE" sz="2000"/>
              <a:t> </a:t>
            </a:r>
            <a:r>
              <a:rPr lang="ru-RU" altLang="de-DE" sz="2000"/>
              <a:t>в</a:t>
            </a:r>
            <a:r>
              <a:rPr lang="de-DE" altLang="de-DE" sz="2000"/>
              <a:t> </a:t>
            </a:r>
            <a:r>
              <a:rPr lang="ru-RU" altLang="de-DE" sz="2000"/>
              <a:t>Налгонде</a:t>
            </a:r>
            <a:r>
              <a:rPr lang="de-DE" altLang="de-DE" sz="2000"/>
              <a:t>, </a:t>
            </a:r>
            <a:r>
              <a:rPr lang="ru-RU" altLang="de-DE" sz="2000"/>
              <a:t>Индия</a:t>
            </a:r>
            <a:r>
              <a:rPr lang="de-DE" altLang="de-DE" sz="2000"/>
              <a:t>. 700 </a:t>
            </a:r>
            <a:r>
              <a:rPr lang="ru-RU" altLang="de-DE" sz="2000"/>
              <a:t>крещенных членов к</a:t>
            </a:r>
            <a:r>
              <a:rPr lang="de-DE" altLang="de-DE" sz="2000"/>
              <a:t> 1897</a:t>
            </a:r>
          </a:p>
        </p:txBody>
      </p:sp>
      <p:sp>
        <p:nvSpPr>
          <p:cNvPr id="31749" name="Rectangle 3"/>
          <p:cNvSpPr>
            <a:spLocks noChangeArrowheads="1"/>
          </p:cNvSpPr>
          <p:nvPr/>
        </p:nvSpPr>
        <p:spPr bwMode="auto">
          <a:xfrm>
            <a:off x="6732588" y="188913"/>
            <a:ext cx="2016125" cy="1511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de-DE" sz="3200" b="1">
                <a:solidFill>
                  <a:schemeClr val="tx2"/>
                </a:solidFill>
              </a:rPr>
              <a:t>Миссия</a:t>
            </a:r>
            <a:r>
              <a:rPr lang="de-DE" altLang="de-DE" sz="3200" b="1">
                <a:solidFill>
                  <a:schemeClr val="tx2"/>
                </a:solidFill>
              </a:rPr>
              <a:t> </a:t>
            </a:r>
            <a:r>
              <a:rPr lang="ru-RU" altLang="de-DE" sz="3200" b="1">
                <a:solidFill>
                  <a:schemeClr val="tx2"/>
                </a:solidFill>
              </a:rPr>
              <a:t>в Индии</a:t>
            </a:r>
            <a:r>
              <a:rPr lang="de-DE" altLang="de-DE" sz="3200" b="1">
                <a:solidFill>
                  <a:schemeClr val="tx2"/>
                </a:solidFill>
              </a:rPr>
              <a:t> </a:t>
            </a:r>
            <a:r>
              <a:rPr lang="ru-RU" altLang="de-DE" sz="3200" b="1">
                <a:solidFill>
                  <a:schemeClr val="tx2"/>
                </a:solidFill>
              </a:rPr>
              <a:t>с </a:t>
            </a:r>
            <a:r>
              <a:rPr lang="de-DE" altLang="de-DE" sz="3200" b="1">
                <a:solidFill>
                  <a:schemeClr val="tx2"/>
                </a:solidFill>
              </a:rPr>
              <a:t>1889</a:t>
            </a:r>
            <a:endParaRPr lang="ru-RU" altLang="de-DE" sz="3200" b="1">
              <a:solidFill>
                <a:schemeClr val="tx2"/>
              </a:solidFill>
            </a:endParaRPr>
          </a:p>
        </p:txBody>
      </p:sp>
      <p:sp>
        <p:nvSpPr>
          <p:cNvPr id="91143" name="Oval 7"/>
          <p:cNvSpPr>
            <a:spLocks noChangeArrowheads="1"/>
          </p:cNvSpPr>
          <p:nvPr/>
        </p:nvSpPr>
        <p:spPr bwMode="auto">
          <a:xfrm>
            <a:off x="4572000" y="2492375"/>
            <a:ext cx="792163" cy="865188"/>
          </a:xfrm>
          <a:prstGeom prst="ellips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304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8" grpId="0" build="p" animBg="1"/>
      <p:bldP spid="91142" grpId="0" animBg="1"/>
      <p:bldP spid="9114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40" name="Picture 8" descr="AB0375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1525"/>
            <a:ext cx="91440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1081088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95000"/>
              </a:lnSpc>
            </a:pPr>
            <a:r>
              <a:rPr lang="ru-RU" altLang="de-DE" sz="3400" smtClean="0"/>
              <a:t>Праздники песни</a:t>
            </a:r>
            <a:r>
              <a:rPr lang="de-DE" altLang="de-DE" sz="3400" smtClean="0"/>
              <a:t> </a:t>
            </a:r>
            <a:r>
              <a:rPr lang="ru-RU" altLang="de-DE" sz="3400" smtClean="0"/>
              <a:t>(</a:t>
            </a:r>
            <a:r>
              <a:rPr lang="de-DE" altLang="de-DE" sz="3400" smtClean="0"/>
              <a:t>Sängerfest</a:t>
            </a:r>
            <a:r>
              <a:rPr lang="ru-RU" altLang="de-DE" sz="3400" smtClean="0"/>
              <a:t>)</a:t>
            </a:r>
            <a:r>
              <a:rPr lang="de-DE" altLang="de-DE" sz="3400" smtClean="0"/>
              <a:t> </a:t>
            </a:r>
            <a:r>
              <a:rPr lang="ru-RU" altLang="de-DE" sz="3400" smtClean="0"/>
              <a:t>в Рюкенау</a:t>
            </a:r>
            <a:r>
              <a:rPr lang="de-DE" altLang="de-DE" sz="3400" smtClean="0"/>
              <a:t> </a:t>
            </a:r>
            <a:br>
              <a:rPr lang="de-DE" altLang="de-DE" sz="3400" smtClean="0"/>
            </a:br>
            <a:r>
              <a:rPr lang="de-DE" altLang="de-DE" sz="3400" smtClean="0"/>
              <a:t>(</a:t>
            </a:r>
            <a:r>
              <a:rPr lang="ru-RU" altLang="de-DE" sz="3400" smtClean="0"/>
              <a:t>новая форма евангелизации</a:t>
            </a:r>
            <a:r>
              <a:rPr lang="de-DE" altLang="de-DE" sz="3400" smtClean="0"/>
              <a:t>)</a:t>
            </a:r>
          </a:p>
        </p:txBody>
      </p:sp>
      <p:pic>
        <p:nvPicPr>
          <p:cNvPr id="95236" name="Picture 4" descr="Familie Bernhard Dyck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lum bright="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2003425"/>
            <a:ext cx="6875462" cy="4854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266700" y="1412875"/>
            <a:ext cx="8877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400"/>
              <a:t>30 </a:t>
            </a:r>
            <a:r>
              <a:rPr lang="ru-RU" altLang="de-DE" sz="2400"/>
              <a:t>мая</a:t>
            </a:r>
            <a:r>
              <a:rPr lang="de-DE" altLang="de-DE" sz="2400"/>
              <a:t> 1893: 7 </a:t>
            </a:r>
            <a:r>
              <a:rPr lang="ru-RU" altLang="de-DE" sz="2400"/>
              <a:t>хоров (</a:t>
            </a:r>
            <a:r>
              <a:rPr lang="de-DE" altLang="de-DE" sz="2400"/>
              <a:t>120 </a:t>
            </a:r>
            <a:r>
              <a:rPr lang="ru-RU" altLang="de-DE" sz="2400"/>
              <a:t>хористов)</a:t>
            </a:r>
            <a:r>
              <a:rPr lang="de-DE" altLang="de-DE" sz="2400"/>
              <a:t> </a:t>
            </a:r>
            <a:r>
              <a:rPr lang="ru-RU" altLang="de-DE" sz="2400"/>
              <a:t>и более</a:t>
            </a:r>
            <a:r>
              <a:rPr lang="de-DE" altLang="de-DE" sz="2400"/>
              <a:t> 2000 </a:t>
            </a:r>
            <a:r>
              <a:rPr lang="ru-RU" altLang="de-DE" sz="2400"/>
              <a:t>гостей </a:t>
            </a:r>
            <a:endParaRPr lang="de-DE" altLang="de-DE" sz="2400"/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 rot="10800000" flipV="1">
            <a:off x="0" y="1989138"/>
            <a:ext cx="2268538" cy="4473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46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2400"/>
              <a:t>2</a:t>
            </a:r>
            <a:r>
              <a:rPr lang="ru-RU" altLang="de-DE" sz="2400"/>
              <a:t>й</a:t>
            </a:r>
            <a:r>
              <a:rPr lang="de-DE" altLang="de-DE" sz="2400"/>
              <a:t> </a:t>
            </a:r>
            <a:r>
              <a:rPr lang="ru-RU" altLang="de-DE" sz="2400"/>
              <a:t>праздник песни </a:t>
            </a:r>
            <a:r>
              <a:rPr lang="de-DE" altLang="de-DE" sz="2400"/>
              <a:t>29.5.1894 </a:t>
            </a:r>
          </a:p>
          <a:p>
            <a:pPr eaLnBrk="1" hangingPunct="1"/>
            <a:r>
              <a:rPr lang="de-DE" altLang="de-DE" sz="2400"/>
              <a:t>(</a:t>
            </a:r>
            <a:r>
              <a:rPr lang="ru-RU" altLang="de-DE" sz="2400"/>
              <a:t>руководил</a:t>
            </a:r>
            <a:r>
              <a:rPr lang="de-DE" altLang="de-DE" sz="2400"/>
              <a:t> </a:t>
            </a:r>
            <a:r>
              <a:rPr lang="ru-RU" altLang="de-DE" sz="2400"/>
              <a:t>регент Фридрих Швайгер из</a:t>
            </a:r>
            <a:r>
              <a:rPr lang="de-DE" altLang="de-DE" sz="2400"/>
              <a:t> </a:t>
            </a:r>
            <a:r>
              <a:rPr lang="ru-RU" altLang="de-DE" sz="2400"/>
              <a:t>Жирардова</a:t>
            </a:r>
            <a:r>
              <a:rPr lang="de-DE" altLang="de-DE" sz="2400"/>
              <a:t>, </a:t>
            </a:r>
            <a:r>
              <a:rPr lang="ru-RU" altLang="de-DE" sz="2400"/>
              <a:t>Польша</a:t>
            </a:r>
            <a:r>
              <a:rPr lang="de-DE" altLang="de-DE" sz="2400"/>
              <a:t>) </a:t>
            </a:r>
          </a:p>
          <a:p>
            <a:pPr eaLnBrk="1" hangingPunct="1"/>
            <a:r>
              <a:rPr lang="de-DE" altLang="de-DE" sz="2400"/>
              <a:t>2500 </a:t>
            </a:r>
            <a:r>
              <a:rPr lang="ru-RU" altLang="de-DE" sz="2400"/>
              <a:t>гостей</a:t>
            </a:r>
            <a:r>
              <a:rPr lang="de-DE" altLang="de-DE" sz="2400"/>
              <a:t>, 300 </a:t>
            </a:r>
            <a:r>
              <a:rPr lang="ru-RU" altLang="de-DE" sz="2400"/>
              <a:t>певцов,</a:t>
            </a:r>
            <a:r>
              <a:rPr lang="de-DE" altLang="de-DE" sz="2400"/>
              <a:t> </a:t>
            </a:r>
            <a:r>
              <a:rPr lang="ru-RU" altLang="de-DE" sz="2400"/>
              <a:t/>
            </a:r>
            <a:br>
              <a:rPr lang="ru-RU" altLang="de-DE" sz="2400"/>
            </a:br>
            <a:r>
              <a:rPr lang="de-DE" altLang="de-DE" sz="2400"/>
              <a:t>11</a:t>
            </a:r>
            <a:r>
              <a:rPr lang="ru-RU" altLang="de-DE" sz="2400"/>
              <a:t> хоров</a:t>
            </a:r>
            <a:r>
              <a:rPr lang="de-DE" altLang="de-DE" sz="2400"/>
              <a:t>. </a:t>
            </a:r>
          </a:p>
        </p:txBody>
      </p:sp>
      <p:sp>
        <p:nvSpPr>
          <p:cNvPr id="95239" name="Text Box 7"/>
          <p:cNvSpPr txBox="1">
            <a:spLocks noChangeArrowheads="1"/>
          </p:cNvSpPr>
          <p:nvPr/>
        </p:nvSpPr>
        <p:spPr bwMode="auto">
          <a:xfrm>
            <a:off x="2463800" y="5805488"/>
            <a:ext cx="6680200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sz="2300" b="1">
                <a:solidFill>
                  <a:schemeClr val="bg1"/>
                </a:solidFill>
              </a:rPr>
              <a:t>Регент Бернгард Дик с семейным оркестром</a:t>
            </a:r>
            <a:endParaRPr lang="de-DE" altLang="de-DE" sz="23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8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7" grpId="0"/>
      <p:bldP spid="95238" grpId="0" animBg="1"/>
      <p:bldP spid="9523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6463" y="1341438"/>
            <a:ext cx="4427537" cy="5516562"/>
          </a:xfrm>
        </p:spPr>
        <p:txBody>
          <a:bodyPr/>
          <a:lstStyle/>
          <a:p>
            <a:pPr marL="725488" indent="-725488" eaLnBrk="1" hangingPunct="1">
              <a:lnSpc>
                <a:spcPct val="90000"/>
              </a:lnSpc>
              <a:spcBef>
                <a:spcPct val="30000"/>
              </a:spcBef>
              <a:buFontTx/>
              <a:buNone/>
            </a:pPr>
            <a:r>
              <a:rPr lang="de-DE" altLang="de-DE" sz="2400" b="1" dirty="0" smtClean="0"/>
              <a:t>6. </a:t>
            </a:r>
            <a:r>
              <a:rPr lang="ru-RU" altLang="de-DE" sz="2400" b="1" dirty="0" smtClean="0"/>
              <a:t>января</a:t>
            </a:r>
            <a:r>
              <a:rPr lang="de-DE" altLang="de-DE" sz="2400" b="1" dirty="0" smtClean="0"/>
              <a:t> 1860 </a:t>
            </a:r>
            <a:r>
              <a:rPr lang="ru-RU" altLang="de-DE" sz="2400" b="1" dirty="0" smtClean="0"/>
              <a:t>Заявление</a:t>
            </a:r>
            <a:endParaRPr lang="de-DE" altLang="de-DE" sz="2400" b="1" dirty="0" smtClean="0"/>
          </a:p>
          <a:p>
            <a:pPr marL="725488" indent="-725488" eaLnBrk="1" hangingPunct="1">
              <a:lnSpc>
                <a:spcPct val="90000"/>
              </a:lnSpc>
              <a:spcBef>
                <a:spcPct val="30000"/>
              </a:spcBef>
              <a:buFontTx/>
              <a:buNone/>
            </a:pPr>
            <a:r>
              <a:rPr lang="de-DE" altLang="de-DE" sz="2400" dirty="0" smtClean="0"/>
              <a:t>1862 </a:t>
            </a:r>
            <a:r>
              <a:rPr lang="ru-RU" altLang="de-DE" sz="2400" dirty="0" smtClean="0"/>
              <a:t>Вероисповедание</a:t>
            </a:r>
            <a:r>
              <a:rPr lang="de-DE" altLang="de-DE" sz="2400" dirty="0" smtClean="0"/>
              <a:t> </a:t>
            </a:r>
            <a:br>
              <a:rPr lang="de-DE" altLang="de-DE" sz="2400" dirty="0" smtClean="0"/>
            </a:br>
            <a:r>
              <a:rPr lang="ru-RU" altLang="de-DE" sz="2400" dirty="0" smtClean="0"/>
              <a:t>Меннонитской общины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>Руднервайде</a:t>
            </a:r>
            <a:endParaRPr lang="de-DE" altLang="de-DE" sz="2400" dirty="0" smtClean="0"/>
          </a:p>
          <a:p>
            <a:pPr marL="725488" indent="-725488" eaLnBrk="1" hangingPunct="1">
              <a:lnSpc>
                <a:spcPct val="90000"/>
              </a:lnSpc>
              <a:spcBef>
                <a:spcPct val="30000"/>
              </a:spcBef>
              <a:buFontTx/>
              <a:buNone/>
            </a:pPr>
            <a:r>
              <a:rPr lang="de-DE" altLang="de-DE" sz="2400" dirty="0" smtClean="0"/>
              <a:t>1876 </a:t>
            </a:r>
            <a:r>
              <a:rPr lang="ru-RU" altLang="de-DE" sz="2400" dirty="0" smtClean="0"/>
              <a:t>Обработанное исповедание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/>
            </a:r>
            <a:br>
              <a:rPr lang="ru-RU" altLang="de-DE" sz="2400" dirty="0" smtClean="0"/>
            </a:br>
            <a:r>
              <a:rPr lang="ru-RU" altLang="de-DE" sz="2400" dirty="0" smtClean="0"/>
              <a:t>Баптистов Германии</a:t>
            </a:r>
            <a:endParaRPr lang="de-DE" altLang="de-DE" sz="2400" dirty="0" smtClean="0"/>
          </a:p>
          <a:p>
            <a:pPr marL="725488" indent="-725488" eaLnBrk="1" hangingPunct="1">
              <a:lnSpc>
                <a:spcPct val="90000"/>
              </a:lnSpc>
              <a:spcBef>
                <a:spcPct val="30000"/>
              </a:spcBef>
              <a:buFontTx/>
              <a:buNone/>
            </a:pPr>
            <a:r>
              <a:rPr lang="de-DE" altLang="de-DE" sz="2400" dirty="0" smtClean="0"/>
              <a:t>1900 </a:t>
            </a:r>
            <a:r>
              <a:rPr lang="ru-RU" altLang="de-DE" sz="2400" dirty="0" smtClean="0"/>
              <a:t>Собственное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>вероисповедание</a:t>
            </a:r>
            <a:r>
              <a:rPr lang="de-DE" altLang="de-DE" sz="2400" dirty="0" smtClean="0"/>
              <a:t> </a:t>
            </a:r>
            <a:br>
              <a:rPr lang="de-DE" altLang="de-DE" sz="2400" dirty="0" smtClean="0"/>
            </a:br>
            <a:r>
              <a:rPr lang="ru-RU" altLang="de-DE" sz="2400" dirty="0" smtClean="0"/>
              <a:t>МБО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>в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>России</a:t>
            </a:r>
            <a:endParaRPr lang="de-DE" altLang="de-DE" sz="2400" dirty="0" smtClean="0"/>
          </a:p>
          <a:p>
            <a:pPr marL="725488" indent="-725488" eaLnBrk="1" hangingPunct="1">
              <a:lnSpc>
                <a:spcPct val="90000"/>
              </a:lnSpc>
              <a:spcBef>
                <a:spcPct val="30000"/>
              </a:spcBef>
              <a:buFontTx/>
              <a:buNone/>
            </a:pPr>
            <a:r>
              <a:rPr lang="de-DE" altLang="de-DE" sz="2400" dirty="0" smtClean="0"/>
              <a:t>19</a:t>
            </a:r>
            <a:r>
              <a:rPr lang="ru-RU" altLang="de-DE" sz="2400" dirty="0" smtClean="0"/>
              <a:t>3</a:t>
            </a:r>
            <a:r>
              <a:rPr lang="de-DE" altLang="de-DE" sz="2400" dirty="0" smtClean="0"/>
              <a:t>0-2000 </a:t>
            </a:r>
            <a:r>
              <a:rPr lang="ru-RU" altLang="de-DE" sz="2400" dirty="0" smtClean="0"/>
              <a:t>Ряд переизданий и обработок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>исповедания</a:t>
            </a:r>
            <a:r>
              <a:rPr lang="de-DE" altLang="de-DE" sz="2400" dirty="0" smtClean="0"/>
              <a:t> </a:t>
            </a:r>
            <a:br>
              <a:rPr lang="de-DE" altLang="de-DE" sz="2400" dirty="0" smtClean="0"/>
            </a:br>
            <a:r>
              <a:rPr lang="de-DE" altLang="de-DE" sz="2200" dirty="0" smtClean="0"/>
              <a:t>(</a:t>
            </a:r>
            <a:r>
              <a:rPr lang="ru-RU" altLang="de-DE" sz="2200" dirty="0" smtClean="0"/>
              <a:t>МБО</a:t>
            </a:r>
            <a:r>
              <a:rPr lang="de-DE" altLang="de-DE" sz="2200" dirty="0" smtClean="0"/>
              <a:t> </a:t>
            </a:r>
            <a:r>
              <a:rPr lang="ru-RU" altLang="de-DE" sz="2200" dirty="0" smtClean="0"/>
              <a:t>Франкенталь</a:t>
            </a:r>
            <a:r>
              <a:rPr lang="de-DE" altLang="de-DE" sz="2200" dirty="0" smtClean="0"/>
              <a:t> 2000)</a:t>
            </a:r>
          </a:p>
        </p:txBody>
      </p:sp>
      <p:pic>
        <p:nvPicPr>
          <p:cNvPr id="33795" name="Picture 4" descr="AB001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363" y="-603250"/>
            <a:ext cx="4973638" cy="77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>
          <a:xfrm>
            <a:off x="4716463" y="188913"/>
            <a:ext cx="4427537" cy="1008062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sz="3600" smtClean="0"/>
              <a:t>Исповедания веры</a:t>
            </a:r>
            <a:r>
              <a:rPr lang="de-DE" altLang="de-DE" sz="3600" smtClean="0"/>
              <a:t> </a:t>
            </a:r>
            <a:r>
              <a:rPr lang="ru-RU" altLang="de-DE" sz="3600" smtClean="0"/>
              <a:t>МБО</a:t>
            </a:r>
            <a:endParaRPr lang="de-DE" altLang="de-DE" sz="3600" smtClean="0"/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 rot="-1484458">
            <a:off x="7524750" y="3716338"/>
            <a:ext cx="1941513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ru-RU" altLang="de-DE" sz="2400" b="1">
                <a:solidFill>
                  <a:srgbClr val="FF0066"/>
                </a:solidFill>
              </a:rPr>
              <a:t>Признак</a:t>
            </a:r>
            <a:r>
              <a:rPr lang="de-DE" altLang="de-DE" sz="2400" b="1">
                <a:solidFill>
                  <a:srgbClr val="FF0066"/>
                </a:solidFill>
              </a:rPr>
              <a:t> </a:t>
            </a:r>
            <a:r>
              <a:rPr lang="ru-RU" altLang="de-DE" sz="2400" b="1">
                <a:solidFill>
                  <a:srgbClr val="FF0066"/>
                </a:solidFill>
              </a:rPr>
              <a:t>зрелости   .</a:t>
            </a:r>
            <a:endParaRPr lang="de-DE" altLang="de-DE" sz="2400" b="1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3037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/>
      <p:bldP spid="8090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282154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sz="3200" dirty="0" smtClean="0"/>
              <a:t>Характер важнейших </a:t>
            </a:r>
            <a:r>
              <a:rPr lang="ru-RU" altLang="de-DE" sz="3200" b="1" dirty="0" smtClean="0"/>
              <a:t>событий</a:t>
            </a:r>
            <a:r>
              <a:rPr lang="de-DE" altLang="de-DE" sz="3200" dirty="0" smtClean="0"/>
              <a:t> </a:t>
            </a:r>
            <a:r>
              <a:rPr lang="ru-RU" altLang="de-DE" sz="3200" dirty="0" smtClean="0"/>
              <a:t/>
            </a:r>
            <a:br>
              <a:rPr lang="ru-RU" altLang="de-DE" sz="3200" dirty="0" smtClean="0"/>
            </a:br>
            <a:r>
              <a:rPr lang="ru-RU" altLang="de-DE" sz="3200" b="1" dirty="0" smtClean="0"/>
              <a:t>в истории</a:t>
            </a:r>
            <a:r>
              <a:rPr lang="de-DE" altLang="de-DE" sz="3200" b="1" dirty="0" smtClean="0"/>
              <a:t> </a:t>
            </a:r>
            <a:r>
              <a:rPr lang="ru-RU" altLang="de-DE" sz="3200" b="1" dirty="0" smtClean="0"/>
              <a:t>пробуждения </a:t>
            </a:r>
            <a:r>
              <a:rPr lang="ru-RU" altLang="de-DE" sz="3200" dirty="0" smtClean="0"/>
              <a:t>в России</a:t>
            </a:r>
            <a:endParaRPr lang="de-DE" altLang="de-DE" sz="3200" dirty="0" smtClean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808"/>
            <a:ext cx="8507413" cy="4968280"/>
          </a:xfrm>
        </p:spPr>
        <p:txBody>
          <a:bodyPr/>
          <a:lstStyle/>
          <a:p>
            <a:pPr eaLnBrk="1" hangingPunct="1">
              <a:spcBef>
                <a:spcPct val="30000"/>
              </a:spcBef>
            </a:pPr>
            <a:r>
              <a:rPr lang="ru-RU" altLang="de-DE" sz="2800" dirty="0" smtClean="0"/>
              <a:t>Часто они </a:t>
            </a:r>
            <a:r>
              <a:rPr lang="ru-RU" altLang="de-DE" sz="2800" dirty="0"/>
              <a:t>носили</a:t>
            </a:r>
            <a:r>
              <a:rPr lang="de-DE" altLang="de-DE" sz="2800" dirty="0"/>
              <a:t> </a:t>
            </a:r>
            <a:r>
              <a:rPr lang="ru-RU" altLang="de-DE" sz="2800" b="1" dirty="0">
                <a:solidFill>
                  <a:srgbClr val="00B050"/>
                </a:solidFill>
              </a:rPr>
              <a:t>локальный </a:t>
            </a:r>
            <a:r>
              <a:rPr lang="ru-RU" altLang="de-DE" sz="2800" b="1" dirty="0" smtClean="0">
                <a:solidFill>
                  <a:srgbClr val="00B050"/>
                </a:solidFill>
              </a:rPr>
              <a:t>характер </a:t>
            </a:r>
          </a:p>
          <a:p>
            <a:pPr eaLnBrk="1" hangingPunct="1">
              <a:spcBef>
                <a:spcPct val="30000"/>
              </a:spcBef>
            </a:pPr>
            <a:r>
              <a:rPr lang="ru-RU" altLang="de-DE" sz="2800" dirty="0" smtClean="0"/>
              <a:t>Иногда это были </a:t>
            </a:r>
            <a:r>
              <a:rPr lang="ru-RU" altLang="de-DE" sz="2800" b="1" dirty="0" smtClean="0">
                <a:solidFill>
                  <a:srgbClr val="00CC00"/>
                </a:solidFill>
              </a:rPr>
              <a:t>совместные инициативы</a:t>
            </a:r>
            <a:r>
              <a:rPr lang="de-DE" altLang="de-DE" sz="2800" dirty="0" smtClean="0"/>
              <a:t> </a:t>
            </a:r>
            <a:r>
              <a:rPr lang="ru-RU" altLang="de-DE" sz="2800" dirty="0" smtClean="0"/>
              <a:t>нескольких общин</a:t>
            </a:r>
            <a:endParaRPr lang="de-DE" altLang="de-DE" sz="2800" dirty="0" smtClean="0"/>
          </a:p>
          <a:p>
            <a:pPr eaLnBrk="1" hangingPunct="1">
              <a:spcBef>
                <a:spcPct val="30000"/>
              </a:spcBef>
            </a:pPr>
            <a:r>
              <a:rPr lang="ru-RU" altLang="de-DE" sz="2800" dirty="0" smtClean="0"/>
              <a:t>Некоторые из событий приобретали </a:t>
            </a:r>
            <a:r>
              <a:rPr lang="ru-RU" altLang="de-DE" sz="2800" b="1" dirty="0" smtClean="0">
                <a:solidFill>
                  <a:srgbClr val="0066FF"/>
                </a:solidFill>
              </a:rPr>
              <a:t>значение примера для подражания</a:t>
            </a:r>
            <a:r>
              <a:rPr lang="de-DE" altLang="de-DE" sz="2800" dirty="0" smtClean="0"/>
              <a:t> </a:t>
            </a:r>
          </a:p>
          <a:p>
            <a:pPr eaLnBrk="1" hangingPunct="1">
              <a:spcBef>
                <a:spcPct val="30000"/>
              </a:spcBef>
            </a:pPr>
            <a:r>
              <a:rPr lang="ru-RU" altLang="de-DE" sz="2800" dirty="0" smtClean="0"/>
              <a:t>Другие были примерами</a:t>
            </a:r>
            <a:r>
              <a:rPr lang="de-DE" altLang="de-DE" sz="2800" dirty="0" smtClean="0"/>
              <a:t> </a:t>
            </a:r>
            <a:r>
              <a:rPr lang="ru-RU" altLang="de-DE" sz="2800" b="1" dirty="0" smtClean="0">
                <a:solidFill>
                  <a:srgbClr val="FF9900"/>
                </a:solidFill>
              </a:rPr>
              <a:t>общего</a:t>
            </a:r>
            <a:r>
              <a:rPr lang="de-DE" altLang="de-DE" sz="2800" b="1" dirty="0" smtClean="0">
                <a:solidFill>
                  <a:srgbClr val="FF9900"/>
                </a:solidFill>
              </a:rPr>
              <a:t> </a:t>
            </a:r>
            <a:r>
              <a:rPr lang="ru-RU" altLang="de-DE" sz="2800" b="1" dirty="0" smtClean="0">
                <a:solidFill>
                  <a:srgbClr val="FF9900"/>
                </a:solidFill>
              </a:rPr>
              <a:t>развития</a:t>
            </a:r>
            <a:r>
              <a:rPr lang="de-DE" altLang="de-DE" sz="2800" dirty="0" smtClean="0">
                <a:solidFill>
                  <a:srgbClr val="FF9900"/>
                </a:solidFill>
              </a:rPr>
              <a:t> </a:t>
            </a:r>
          </a:p>
          <a:p>
            <a:pPr eaLnBrk="1" hangingPunct="1">
              <a:spcBef>
                <a:spcPct val="30000"/>
              </a:spcBef>
            </a:pPr>
            <a:r>
              <a:rPr lang="ru-RU" altLang="de-DE" sz="2800" dirty="0" smtClean="0"/>
              <a:t>В этих отдельных событиях </a:t>
            </a:r>
            <a:r>
              <a:rPr lang="ru-RU" altLang="de-DE" sz="2800" b="1" dirty="0" smtClean="0">
                <a:solidFill>
                  <a:srgbClr val="FF0066"/>
                </a:solidFill>
              </a:rPr>
              <a:t>деяние Божие</a:t>
            </a:r>
            <a:r>
              <a:rPr lang="de-DE" altLang="de-DE" sz="2800" dirty="0" smtClean="0"/>
              <a:t> </a:t>
            </a:r>
            <a:r>
              <a:rPr lang="ru-RU" altLang="de-DE" sz="2800" dirty="0"/>
              <a:t>часто </a:t>
            </a:r>
            <a:r>
              <a:rPr lang="ru-RU" altLang="de-DE" sz="2800" dirty="0" smtClean="0"/>
              <a:t>было очень явственно</a:t>
            </a:r>
            <a:r>
              <a:rPr lang="de-DE" altLang="de-DE" sz="2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91388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>
          <a:xfrm>
            <a:off x="1139825" y="188913"/>
            <a:ext cx="7680325" cy="1655762"/>
          </a:xfrm>
        </p:spPr>
        <p:txBody>
          <a:bodyPr/>
          <a:lstStyle/>
          <a:p>
            <a:r>
              <a:rPr lang="ru-RU" altLang="de-DE" sz="3600" smtClean="0"/>
              <a:t>Этапы истории </a:t>
            </a:r>
            <a:r>
              <a:rPr lang="de-DE" altLang="de-DE" sz="3600" smtClean="0"/>
              <a:t/>
            </a:r>
            <a:br>
              <a:rPr lang="de-DE" altLang="de-DE" sz="3600" smtClean="0"/>
            </a:br>
            <a:r>
              <a:rPr lang="ru-RU" altLang="de-DE" sz="3600" smtClean="0"/>
              <a:t>евангельского движения </a:t>
            </a:r>
            <a:br>
              <a:rPr lang="ru-RU" altLang="de-DE" sz="3600" smtClean="0"/>
            </a:br>
            <a:r>
              <a:rPr lang="ru-RU" altLang="de-DE" sz="3600" smtClean="0"/>
              <a:t>в Российской империи</a:t>
            </a:r>
            <a:endParaRPr lang="de-DE" altLang="de-DE" sz="3600" smtClean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844675"/>
            <a:ext cx="8497639" cy="4752975"/>
          </a:xfrm>
        </p:spPr>
        <p:txBody>
          <a:bodyPr/>
          <a:lstStyle/>
          <a:p>
            <a:r>
              <a:rPr lang="ru-RU" altLang="de-DE" sz="2600" dirty="0" smtClean="0"/>
              <a:t>Евангельское пробуждение находит пути в Россию (1800-1860)</a:t>
            </a:r>
            <a:endParaRPr lang="de-DE" altLang="de-DE" sz="2600" dirty="0" smtClean="0"/>
          </a:p>
          <a:p>
            <a:r>
              <a:rPr lang="ru-RU" altLang="de-DE" sz="2600" dirty="0" smtClean="0"/>
              <a:t>Образование первых пробужденных общин (1860-1880)</a:t>
            </a:r>
          </a:p>
          <a:p>
            <a:r>
              <a:rPr lang="ru-RU" altLang="de-DE" sz="2600" dirty="0" smtClean="0"/>
              <a:t>Быстрое распространение общин, конференции и образование миссионерских объединений (1872-1886)</a:t>
            </a:r>
          </a:p>
          <a:p>
            <a:r>
              <a:rPr lang="ru-RU" altLang="de-DE" sz="2600" dirty="0" smtClean="0"/>
              <a:t>Натиск гонений и распространение пробуждения (1886-1905)</a:t>
            </a:r>
          </a:p>
          <a:p>
            <a:r>
              <a:rPr lang="ru-RU" altLang="de-DE" sz="2600" dirty="0" smtClean="0"/>
              <a:t>Свобода совести и евангелизация (1905-1910)</a:t>
            </a:r>
          </a:p>
          <a:p>
            <a:r>
              <a:rPr lang="ru-RU" altLang="de-DE" sz="2600" dirty="0" smtClean="0"/>
              <a:t>Испытание </a:t>
            </a:r>
            <a:r>
              <a:rPr lang="ru-RU" altLang="de-DE" sz="2600" dirty="0"/>
              <a:t>притеснениями и </a:t>
            </a:r>
            <a:r>
              <a:rPr lang="ru-RU" altLang="de-DE" sz="2600" dirty="0" smtClean="0"/>
              <a:t>войной (1911-1917)</a:t>
            </a:r>
            <a:endParaRPr lang="de-DE" altLang="de-DE" sz="2600" dirty="0" smtClean="0"/>
          </a:p>
        </p:txBody>
      </p:sp>
      <p:pic>
        <p:nvPicPr>
          <p:cNvPr id="4" name="Picture 7" descr="Russian_coa_18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12001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83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9"/>
            <a:ext cx="9144000" cy="778098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sz="3600" b="1" dirty="0" smtClean="0"/>
              <a:t>Пиетизм</a:t>
            </a:r>
            <a:endParaRPr lang="de-DE" altLang="de-DE" sz="3600" dirty="0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866" y="1340769"/>
            <a:ext cx="8496622" cy="5517232"/>
          </a:xfrm>
        </p:spPr>
        <p:txBody>
          <a:bodyPr/>
          <a:lstStyle/>
          <a:p>
            <a:pPr marL="0" indent="-540000">
              <a:buFontTx/>
              <a:buNone/>
              <a:defRPr/>
            </a:pPr>
            <a:r>
              <a:rPr lang="de-DE" sz="2600" b="1" dirty="0" smtClean="0"/>
              <a:t>O</a:t>
            </a:r>
            <a:r>
              <a:rPr lang="ru-RU" sz="2600" b="1" dirty="0" smtClean="0"/>
              <a:t>ртодоксия</a:t>
            </a:r>
            <a:r>
              <a:rPr lang="de-DE" sz="2600" b="1" dirty="0" smtClean="0"/>
              <a:t>:</a:t>
            </a:r>
            <a:r>
              <a:rPr lang="de-DE" sz="2600" dirty="0" smtClean="0"/>
              <a:t> </a:t>
            </a:r>
            <a:r>
              <a:rPr lang="de-DE" sz="2600" dirty="0"/>
              <a:t>	</a:t>
            </a:r>
            <a:r>
              <a:rPr lang="ru-RU" sz="2600" dirty="0" smtClean="0"/>
              <a:t>«Та конфессия права</a:t>
            </a:r>
            <a:r>
              <a:rPr lang="de-DE" sz="2600" dirty="0" smtClean="0"/>
              <a:t>, </a:t>
            </a:r>
            <a:r>
              <a:rPr lang="ru-RU" sz="2600" dirty="0" smtClean="0"/>
              <a:t>учение которой более правильно»</a:t>
            </a:r>
            <a:r>
              <a:rPr lang="de-DE" sz="2600" dirty="0" smtClean="0"/>
              <a:t>. </a:t>
            </a:r>
            <a:r>
              <a:rPr lang="de-DE" sz="2600" dirty="0"/>
              <a:t/>
            </a:r>
            <a:br>
              <a:rPr lang="de-DE" sz="2600" dirty="0"/>
            </a:br>
            <a:r>
              <a:rPr lang="ru-RU" sz="2600" dirty="0" smtClean="0"/>
              <a:t>Попытка утвердиться через диспуты и книги</a:t>
            </a:r>
            <a:r>
              <a:rPr lang="de-DE" sz="2600" dirty="0" smtClean="0"/>
              <a:t>. </a:t>
            </a:r>
            <a:endParaRPr lang="de-DE" sz="2600" dirty="0"/>
          </a:p>
          <a:p>
            <a:pPr marL="0" indent="-540000">
              <a:buFontTx/>
              <a:buNone/>
              <a:defRPr/>
            </a:pPr>
            <a:r>
              <a:rPr lang="ru-RU" sz="2600" b="1" dirty="0" smtClean="0"/>
              <a:t>Пиетизм</a:t>
            </a:r>
            <a:r>
              <a:rPr lang="de-DE" sz="2600" b="1" dirty="0" smtClean="0"/>
              <a:t>:</a:t>
            </a:r>
            <a:r>
              <a:rPr lang="de-DE" sz="2600" dirty="0" smtClean="0"/>
              <a:t> </a:t>
            </a:r>
            <a:r>
              <a:rPr lang="de-DE" sz="2600" dirty="0"/>
              <a:t>	</a:t>
            </a:r>
            <a:r>
              <a:rPr lang="ru-RU" sz="2600" dirty="0" smtClean="0"/>
              <a:t>«Нужна не только реформация учения</a:t>
            </a:r>
            <a:r>
              <a:rPr lang="de-DE" sz="2600" dirty="0" smtClean="0"/>
              <a:t>, </a:t>
            </a:r>
            <a:r>
              <a:rPr lang="ru-RU" sz="2600" dirty="0" smtClean="0"/>
              <a:t>но и всей жизни»</a:t>
            </a:r>
            <a:r>
              <a:rPr lang="de-DE" sz="2600" dirty="0" smtClean="0"/>
              <a:t>. </a:t>
            </a:r>
          </a:p>
          <a:p>
            <a:pPr marL="0" indent="0">
              <a:buFontTx/>
              <a:buNone/>
              <a:defRPr/>
            </a:pPr>
            <a:r>
              <a:rPr lang="ru-RU" sz="2600" dirty="0" smtClean="0"/>
              <a:t>Усилия пиетистских пасторов направлялись на пробуждение прихожан</a:t>
            </a:r>
            <a:r>
              <a:rPr lang="de-DE" sz="2600" dirty="0" smtClean="0"/>
              <a:t>, </a:t>
            </a:r>
            <a:r>
              <a:rPr lang="ru-RU" sz="2600" dirty="0" smtClean="0"/>
              <a:t>на укрепление духовных устремлений и благочестия</a:t>
            </a:r>
            <a:r>
              <a:rPr lang="de-DE" sz="2600" dirty="0" smtClean="0"/>
              <a:t>. </a:t>
            </a:r>
          </a:p>
          <a:p>
            <a:pPr marL="0" indent="0">
              <a:buFontTx/>
              <a:buNone/>
              <a:defRPr/>
            </a:pPr>
            <a:r>
              <a:rPr lang="ru-RU" sz="2600" dirty="0" smtClean="0"/>
              <a:t>Эти круги примечательны усердным чтением Библии и</a:t>
            </a:r>
            <a:r>
              <a:rPr lang="de-DE" sz="2600" dirty="0" smtClean="0"/>
              <a:t> </a:t>
            </a:r>
            <a:r>
              <a:rPr lang="ru-RU" sz="2600" dirty="0" smtClean="0"/>
              <a:t>молитвой</a:t>
            </a:r>
            <a:r>
              <a:rPr lang="de-DE" sz="2600" dirty="0" smtClean="0"/>
              <a:t>, </a:t>
            </a:r>
            <a:r>
              <a:rPr lang="ru-RU" sz="2600" dirty="0" smtClean="0"/>
              <a:t>как лично, так и в общениях и обменом духовными размышлениями</a:t>
            </a:r>
            <a:r>
              <a:rPr lang="de-DE" sz="2600" dirty="0" smtClean="0"/>
              <a:t>.  </a:t>
            </a:r>
            <a:endParaRPr lang="ru-RU" sz="2600" dirty="0" smtClean="0"/>
          </a:p>
          <a:p>
            <a:pPr marL="0" indent="0">
              <a:buFontTx/>
              <a:buNone/>
              <a:defRPr/>
            </a:pPr>
            <a:r>
              <a:rPr lang="ru-RU" sz="2600" dirty="0" smtClean="0"/>
              <a:t>Бибельштунде, Бетбридер, Штундисты </a:t>
            </a:r>
            <a:endParaRPr lang="de-DE" sz="2600" dirty="0"/>
          </a:p>
          <a:p>
            <a:pPr>
              <a:defRPr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6960944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132138" y="260350"/>
            <a:ext cx="6011862" cy="936625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altLang="de-DE" sz="4000" b="1" smtClean="0">
                <a:latin typeface="PragmaticaCTT" pitchFamily="2" charset="0"/>
              </a:rPr>
              <a:t>Немецкие пиетисты</a:t>
            </a:r>
            <a:endParaRPr lang="de-DE" altLang="de-DE" sz="4000" b="1" smtClean="0">
              <a:latin typeface="PragmaticaCTT" pitchFamily="2" charset="0"/>
            </a:endParaRPr>
          </a:p>
        </p:txBody>
      </p:sp>
      <p:pic>
        <p:nvPicPr>
          <p:cNvPr id="372739" name="Picture 3" descr="120 _Philipp_Jakob_Spener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179763" cy="429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2740" name="Text Box 4"/>
          <p:cNvSpPr txBox="1">
            <a:spLocks noChangeArrowheads="1"/>
          </p:cNvSpPr>
          <p:nvPr/>
        </p:nvSpPr>
        <p:spPr bwMode="auto">
          <a:xfrm>
            <a:off x="2771775" y="1484313"/>
            <a:ext cx="4752975" cy="1495425"/>
          </a:xfrm>
          <a:prstGeom prst="rect">
            <a:avLst/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de-DE" sz="2000" b="1">
                <a:solidFill>
                  <a:schemeClr val="bg1"/>
                </a:solidFill>
              </a:rPr>
              <a:t>Филипп</a:t>
            </a:r>
            <a:r>
              <a:rPr lang="de-DE" altLang="de-DE" sz="2000" b="1">
                <a:solidFill>
                  <a:schemeClr val="bg1"/>
                </a:solidFill>
              </a:rPr>
              <a:t> </a:t>
            </a:r>
            <a:r>
              <a:rPr lang="ru-RU" altLang="de-DE" sz="2000" b="1">
                <a:solidFill>
                  <a:schemeClr val="bg1"/>
                </a:solidFill>
              </a:rPr>
              <a:t>Яков Шпенер</a:t>
            </a:r>
            <a:r>
              <a:rPr lang="de-DE" altLang="de-DE" sz="2000" b="1">
                <a:solidFill>
                  <a:schemeClr val="bg1"/>
                </a:solidFill>
              </a:rPr>
              <a:t> </a:t>
            </a:r>
            <a:r>
              <a:rPr lang="de-DE" altLang="de-DE" b="1">
                <a:solidFill>
                  <a:schemeClr val="bg1"/>
                </a:solidFill>
              </a:rPr>
              <a:t>1635-1705</a:t>
            </a:r>
            <a:br>
              <a:rPr lang="de-DE" altLang="de-DE" b="1">
                <a:solidFill>
                  <a:schemeClr val="bg1"/>
                </a:solidFill>
              </a:rPr>
            </a:br>
            <a:r>
              <a:rPr lang="de-DE" altLang="de-DE" b="1">
                <a:solidFill>
                  <a:schemeClr val="bg1"/>
                </a:solidFill>
              </a:rPr>
              <a:t> </a:t>
            </a:r>
            <a:r>
              <a:rPr lang="ru-RU" altLang="de-DE" b="1">
                <a:solidFill>
                  <a:schemeClr val="bg1"/>
                </a:solidFill>
              </a:rPr>
              <a:t>Эльзас</a:t>
            </a:r>
            <a:r>
              <a:rPr lang="de-DE" altLang="de-DE" b="1">
                <a:solidFill>
                  <a:schemeClr val="bg1"/>
                </a:solidFill>
              </a:rPr>
              <a:t>, </a:t>
            </a:r>
            <a:r>
              <a:rPr lang="ru-RU" altLang="de-DE" b="1">
                <a:solidFill>
                  <a:schemeClr val="bg1"/>
                </a:solidFill>
              </a:rPr>
              <a:t>Франкфурт</a:t>
            </a:r>
            <a:r>
              <a:rPr lang="de-DE" altLang="de-DE" b="1">
                <a:solidFill>
                  <a:schemeClr val="bg1"/>
                </a:solidFill>
              </a:rPr>
              <a:t>, </a:t>
            </a:r>
            <a:r>
              <a:rPr lang="ru-RU" altLang="de-DE" b="1">
                <a:solidFill>
                  <a:schemeClr val="bg1"/>
                </a:solidFill>
              </a:rPr>
              <a:t>Дрезден</a:t>
            </a:r>
            <a:r>
              <a:rPr lang="de-DE" altLang="de-DE" b="1">
                <a:solidFill>
                  <a:schemeClr val="bg1"/>
                </a:solidFill>
              </a:rPr>
              <a:t>, </a:t>
            </a:r>
            <a:r>
              <a:rPr lang="ru-RU" altLang="de-DE" b="1">
                <a:solidFill>
                  <a:schemeClr val="bg1"/>
                </a:solidFill>
              </a:rPr>
              <a:t>Берлин</a:t>
            </a:r>
            <a:endParaRPr lang="de-DE" altLang="de-DE" b="1">
              <a:solidFill>
                <a:schemeClr val="bg1"/>
              </a:solidFill>
            </a:endParaRPr>
          </a:p>
          <a:p>
            <a:pPr algn="ctr" eaLnBrk="1" hangingPunct="1"/>
            <a:r>
              <a:rPr lang="ru-RU" altLang="de-DE">
                <a:solidFill>
                  <a:schemeClr val="bg1"/>
                </a:solidFill>
              </a:rPr>
              <a:t>Автор</a:t>
            </a:r>
            <a:r>
              <a:rPr lang="de-DE" altLang="de-DE">
                <a:solidFill>
                  <a:schemeClr val="bg1"/>
                </a:solidFill>
              </a:rPr>
              <a:t> </a:t>
            </a:r>
            <a:r>
              <a:rPr lang="ru-RU" altLang="de-DE">
                <a:solidFill>
                  <a:schemeClr val="bg1"/>
                </a:solidFill>
              </a:rPr>
              <a:t>«</a:t>
            </a:r>
            <a:r>
              <a:rPr lang="de-DE" altLang="de-DE" b="1" i="1">
                <a:solidFill>
                  <a:schemeClr val="bg1"/>
                </a:solidFill>
              </a:rPr>
              <a:t>Pia Desideria</a:t>
            </a:r>
            <a:r>
              <a:rPr lang="de-DE" altLang="de-DE" i="1">
                <a:solidFill>
                  <a:schemeClr val="bg1"/>
                </a:solidFill>
              </a:rPr>
              <a:t> </a:t>
            </a:r>
            <a:r>
              <a:rPr lang="ru-RU" altLang="de-DE" i="1">
                <a:solidFill>
                  <a:schemeClr val="bg1"/>
                </a:solidFill>
              </a:rPr>
              <a:t>или сердечное</a:t>
            </a:r>
            <a:r>
              <a:rPr lang="de-DE" altLang="de-DE" i="1">
                <a:solidFill>
                  <a:schemeClr val="bg1"/>
                </a:solidFill>
              </a:rPr>
              <a:t> </a:t>
            </a:r>
            <a:r>
              <a:rPr lang="ru-RU" altLang="de-DE" i="1">
                <a:solidFill>
                  <a:schemeClr val="bg1"/>
                </a:solidFill>
              </a:rPr>
              <a:t>стремление к богоугодному</a:t>
            </a:r>
            <a:r>
              <a:rPr lang="de-DE" altLang="de-DE" i="1">
                <a:solidFill>
                  <a:schemeClr val="bg1"/>
                </a:solidFill>
              </a:rPr>
              <a:t> </a:t>
            </a:r>
            <a:r>
              <a:rPr lang="ru-RU" altLang="de-DE" i="1">
                <a:solidFill>
                  <a:schemeClr val="bg1"/>
                </a:solidFill>
              </a:rPr>
              <a:t>исправле-нию</a:t>
            </a:r>
            <a:r>
              <a:rPr lang="de-DE" altLang="de-DE" i="1">
                <a:solidFill>
                  <a:schemeClr val="bg1"/>
                </a:solidFill>
              </a:rPr>
              <a:t> </a:t>
            </a:r>
            <a:r>
              <a:rPr lang="ru-RU" altLang="de-DE" i="1">
                <a:solidFill>
                  <a:schemeClr val="bg1"/>
                </a:solidFill>
              </a:rPr>
              <a:t>истинной</a:t>
            </a:r>
            <a:r>
              <a:rPr lang="de-DE" altLang="de-DE" i="1">
                <a:solidFill>
                  <a:schemeClr val="bg1"/>
                </a:solidFill>
              </a:rPr>
              <a:t> </a:t>
            </a:r>
            <a:r>
              <a:rPr lang="ru-RU" altLang="de-DE" i="1">
                <a:solidFill>
                  <a:schemeClr val="bg1"/>
                </a:solidFill>
              </a:rPr>
              <a:t>евангельской церкви</a:t>
            </a:r>
            <a:r>
              <a:rPr lang="de-DE" altLang="de-DE" b="1">
                <a:solidFill>
                  <a:schemeClr val="bg1"/>
                </a:solidFill>
              </a:rPr>
              <a:t>  1675</a:t>
            </a:r>
            <a:r>
              <a:rPr lang="de-DE" altLang="de-DE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72741" name="Picture 5" descr="130 _August-Hermann-Franc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213" y="3068638"/>
            <a:ext cx="4873626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2742" name="Text Box 6"/>
          <p:cNvSpPr txBox="1">
            <a:spLocks noChangeArrowheads="1"/>
          </p:cNvSpPr>
          <p:nvPr/>
        </p:nvSpPr>
        <p:spPr bwMode="auto">
          <a:xfrm>
            <a:off x="430213" y="5881688"/>
            <a:ext cx="2100262" cy="976312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de-DE" sz="2000" b="1">
                <a:solidFill>
                  <a:schemeClr val="bg1"/>
                </a:solidFill>
              </a:rPr>
              <a:t>Август</a:t>
            </a:r>
            <a:r>
              <a:rPr lang="de-DE" altLang="de-DE" sz="2000" b="1">
                <a:solidFill>
                  <a:schemeClr val="bg1"/>
                </a:solidFill>
              </a:rPr>
              <a:t> </a:t>
            </a:r>
            <a:r>
              <a:rPr lang="ru-RU" altLang="de-DE" sz="2000" b="1">
                <a:solidFill>
                  <a:schemeClr val="bg1"/>
                </a:solidFill>
              </a:rPr>
              <a:t>Герман</a:t>
            </a:r>
            <a:r>
              <a:rPr lang="de-DE" altLang="de-DE" sz="2000" b="1">
                <a:solidFill>
                  <a:schemeClr val="bg1"/>
                </a:solidFill>
              </a:rPr>
              <a:t> </a:t>
            </a:r>
          </a:p>
          <a:p>
            <a:pPr algn="ctr" eaLnBrk="1" hangingPunct="1"/>
            <a:r>
              <a:rPr lang="ru-RU" altLang="de-DE" sz="2000" b="1">
                <a:solidFill>
                  <a:schemeClr val="bg1"/>
                </a:solidFill>
              </a:rPr>
              <a:t>Франке</a:t>
            </a:r>
            <a:endParaRPr lang="de-DE" altLang="de-DE" sz="2000" b="1">
              <a:solidFill>
                <a:schemeClr val="bg1"/>
              </a:solidFill>
            </a:endParaRPr>
          </a:p>
          <a:p>
            <a:pPr algn="ctr" eaLnBrk="1" hangingPunct="1"/>
            <a:r>
              <a:rPr lang="de-DE" altLang="de-DE" b="1">
                <a:solidFill>
                  <a:schemeClr val="bg1"/>
                </a:solidFill>
              </a:rPr>
              <a:t>1663-1727 </a:t>
            </a:r>
            <a:r>
              <a:rPr lang="ru-RU" altLang="de-DE" b="1">
                <a:solidFill>
                  <a:schemeClr val="bg1"/>
                </a:solidFill>
              </a:rPr>
              <a:t>Галле</a:t>
            </a:r>
            <a:endParaRPr lang="de-DE" altLang="de-DE" b="1">
              <a:solidFill>
                <a:schemeClr val="bg1"/>
              </a:solidFill>
            </a:endParaRPr>
          </a:p>
        </p:txBody>
      </p:sp>
      <p:pic>
        <p:nvPicPr>
          <p:cNvPr id="372743" name="Picture 7" descr="310 hofack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997200"/>
            <a:ext cx="365125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2744" name="Picture 8" descr="160 zinzendor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068638"/>
            <a:ext cx="2482850" cy="342900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6391275" y="6186488"/>
            <a:ext cx="2752725" cy="6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de-DE" sz="2000" b="1">
                <a:solidFill>
                  <a:schemeClr val="bg1"/>
                </a:solidFill>
              </a:rPr>
              <a:t>Людвиг</a:t>
            </a:r>
            <a:r>
              <a:rPr lang="de-DE" altLang="de-DE" sz="2000" b="1">
                <a:solidFill>
                  <a:schemeClr val="bg1"/>
                </a:solidFill>
              </a:rPr>
              <a:t> </a:t>
            </a:r>
            <a:r>
              <a:rPr lang="ru-RU" altLang="de-DE" sz="2000" b="1">
                <a:solidFill>
                  <a:schemeClr val="bg1"/>
                </a:solidFill>
              </a:rPr>
              <a:t>Гофакер</a:t>
            </a:r>
            <a:endParaRPr lang="de-DE" altLang="de-DE" sz="2000" b="1">
              <a:solidFill>
                <a:schemeClr val="bg1"/>
              </a:solidFill>
            </a:endParaRPr>
          </a:p>
          <a:p>
            <a:pPr algn="ctr" eaLnBrk="1" hangingPunct="1"/>
            <a:r>
              <a:rPr lang="de-DE" altLang="de-DE" b="1">
                <a:solidFill>
                  <a:schemeClr val="bg1"/>
                </a:solidFill>
              </a:rPr>
              <a:t>1798-1828 </a:t>
            </a:r>
            <a:r>
              <a:rPr lang="ru-RU" altLang="de-DE" b="1">
                <a:solidFill>
                  <a:schemeClr val="bg1"/>
                </a:solidFill>
              </a:rPr>
              <a:t>Вюртемберг</a:t>
            </a:r>
            <a:endParaRPr lang="de-DE" altLang="de-DE" b="1">
              <a:solidFill>
                <a:schemeClr val="bg1"/>
              </a:solidFill>
            </a:endParaRPr>
          </a:p>
        </p:txBody>
      </p:sp>
      <p:sp>
        <p:nvSpPr>
          <p:cNvPr id="372746" name="Text Box 10"/>
          <p:cNvSpPr txBox="1">
            <a:spLocks noChangeArrowheads="1"/>
          </p:cNvSpPr>
          <p:nvPr/>
        </p:nvSpPr>
        <p:spPr bwMode="auto">
          <a:xfrm>
            <a:off x="3563938" y="6186488"/>
            <a:ext cx="2976562" cy="671512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sz="2000" b="1">
                <a:solidFill>
                  <a:schemeClr val="bg1"/>
                </a:solidFill>
              </a:rPr>
              <a:t>Николай</a:t>
            </a:r>
            <a:r>
              <a:rPr lang="de-DE" altLang="de-DE" sz="2000" b="1">
                <a:solidFill>
                  <a:schemeClr val="bg1"/>
                </a:solidFill>
              </a:rPr>
              <a:t> </a:t>
            </a:r>
            <a:r>
              <a:rPr lang="ru-RU" altLang="de-DE" sz="2000" b="1">
                <a:solidFill>
                  <a:schemeClr val="bg1"/>
                </a:solidFill>
              </a:rPr>
              <a:t>Цинцендорф</a:t>
            </a:r>
            <a:endParaRPr lang="de-DE" altLang="de-DE" sz="2000" b="1">
              <a:solidFill>
                <a:schemeClr val="bg1"/>
              </a:solidFill>
            </a:endParaRPr>
          </a:p>
          <a:p>
            <a:pPr eaLnBrk="1" hangingPunct="1"/>
            <a:r>
              <a:rPr lang="de-DE" altLang="de-DE" b="1">
                <a:solidFill>
                  <a:schemeClr val="bg1"/>
                </a:solidFill>
              </a:rPr>
              <a:t>1700-1760 </a:t>
            </a:r>
            <a:r>
              <a:rPr lang="ru-RU" altLang="de-DE" b="1">
                <a:solidFill>
                  <a:schemeClr val="bg1"/>
                </a:solidFill>
              </a:rPr>
              <a:t>Гернгут</a:t>
            </a:r>
            <a:endParaRPr lang="de-DE" altLang="de-DE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740" grpId="0" animBg="1"/>
      <p:bldP spid="372742" grpId="0" animBg="1"/>
      <p:bldP spid="3727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066800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de-DE" sz="4000" b="1" smtClean="0">
                <a:latin typeface="Calibri" pitchFamily="34" charset="0"/>
              </a:rPr>
              <a:t>Британские</a:t>
            </a:r>
            <a:r>
              <a:rPr lang="de-DE" altLang="de-DE" sz="4000" b="1" smtClean="0">
                <a:latin typeface="Calibri" pitchFamily="34" charset="0"/>
              </a:rPr>
              <a:t> </a:t>
            </a:r>
            <a:r>
              <a:rPr lang="ru-RU" altLang="de-DE" sz="4000" b="1" smtClean="0">
                <a:latin typeface="Calibri" pitchFamily="34" charset="0"/>
              </a:rPr>
              <a:t>движения пробуждения</a:t>
            </a:r>
            <a:br>
              <a:rPr lang="ru-RU" altLang="de-DE" sz="4000" b="1" smtClean="0">
                <a:latin typeface="Calibri" pitchFamily="34" charset="0"/>
              </a:rPr>
            </a:br>
            <a:r>
              <a:rPr lang="de-DE" altLang="de-DE" sz="3200" b="1" smtClean="0">
                <a:latin typeface="Calibri" pitchFamily="34" charset="0"/>
              </a:rPr>
              <a:t>The Awakening in Great Britain</a:t>
            </a:r>
            <a:r>
              <a:rPr lang="de-DE" altLang="de-DE" sz="4000" b="1" smtClean="0">
                <a:latin typeface="Calibri" pitchFamily="34" charset="0"/>
              </a:rPr>
              <a:t> </a:t>
            </a:r>
          </a:p>
        </p:txBody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12875"/>
            <a:ext cx="8893175" cy="5445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de-DE" sz="2400" b="1" dirty="0" smtClean="0"/>
              <a:t>Джон Баньян </a:t>
            </a:r>
            <a:r>
              <a:rPr lang="ru-RU" altLang="de-DE" sz="2400" dirty="0" smtClean="0"/>
              <a:t>(</a:t>
            </a:r>
            <a:r>
              <a:rPr lang="de-DE" altLang="de-DE" sz="2400" dirty="0" smtClean="0"/>
              <a:t>John Bunyan 1628-1688)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de-DE" sz="2400" b="1" dirty="0" smtClean="0"/>
              <a:t>Шотландские миссионеры </a:t>
            </a:r>
            <a:r>
              <a:rPr lang="ru-RU" altLang="de-DE" sz="2400" dirty="0" smtClean="0"/>
              <a:t>с 1804 г. </a:t>
            </a:r>
            <a:br>
              <a:rPr lang="ru-RU" altLang="de-DE" sz="2400" dirty="0" smtClean="0"/>
            </a:br>
            <a:r>
              <a:rPr lang="ru-RU" altLang="de-DE" sz="2400" dirty="0" smtClean="0"/>
              <a:t>трудились на Северном Кавказе, </a:t>
            </a:r>
            <a:br>
              <a:rPr lang="ru-RU" altLang="de-DE" sz="2400" dirty="0" smtClean="0"/>
            </a:br>
            <a:r>
              <a:rPr lang="ru-RU" altLang="de-DE" sz="2400" dirty="0" smtClean="0"/>
              <a:t>в Закавказье, Астрахани и Оренбурге. </a:t>
            </a:r>
            <a:br>
              <a:rPr lang="ru-RU" altLang="de-DE" sz="2400" dirty="0" smtClean="0"/>
            </a:br>
            <a:r>
              <a:rPr lang="ru-RU" altLang="de-DE" sz="2400" dirty="0" smtClean="0"/>
              <a:t>В 1835 царь выдворил миссионеров.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de-DE" sz="2400" dirty="0" smtClean="0"/>
              <a:t>В </a:t>
            </a:r>
            <a:r>
              <a:rPr lang="de-DE" altLang="de-DE" sz="2400" dirty="0" smtClean="0"/>
              <a:t>1804</a:t>
            </a:r>
            <a:r>
              <a:rPr lang="ru-RU" altLang="de-DE" sz="2400" dirty="0" smtClean="0"/>
              <a:t> в Лондоне основано </a:t>
            </a:r>
            <a:r>
              <a:rPr lang="ru-RU" altLang="de-DE" sz="2400" b="1" dirty="0" smtClean="0"/>
              <a:t>Британское </a:t>
            </a:r>
            <a:br>
              <a:rPr lang="ru-RU" altLang="de-DE" sz="2400" b="1" dirty="0" smtClean="0"/>
            </a:br>
            <a:r>
              <a:rPr lang="ru-RU" altLang="de-DE" sz="2400" b="1" dirty="0" smtClean="0"/>
              <a:t>Библейское Общество</a:t>
            </a:r>
            <a:endParaRPr lang="de-DE" altLang="de-DE" sz="2400" b="1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de-DE" sz="2400" dirty="0" smtClean="0"/>
              <a:t>Дж</a:t>
            </a:r>
            <a:r>
              <a:rPr lang="de-DE" altLang="de-DE" sz="2400" dirty="0" smtClean="0"/>
              <a:t>. </a:t>
            </a:r>
            <a:r>
              <a:rPr lang="ru-RU" altLang="de-DE" sz="2400" dirty="0" smtClean="0"/>
              <a:t>Петерсен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>побудил князя Голицына основать </a:t>
            </a:r>
            <a:r>
              <a:rPr lang="de-DE" altLang="de-DE" sz="2400" dirty="0" smtClean="0"/>
              <a:t/>
            </a:r>
            <a:br>
              <a:rPr lang="de-DE" altLang="de-DE" sz="2400" dirty="0" smtClean="0"/>
            </a:br>
            <a:r>
              <a:rPr lang="ru-RU" altLang="de-DE" sz="2400" b="1" dirty="0" smtClean="0"/>
              <a:t>Петербургское Библейское общество </a:t>
            </a:r>
            <a:r>
              <a:rPr lang="ru-RU" altLang="de-DE" sz="2400" dirty="0" smtClean="0"/>
              <a:t>– январь</a:t>
            </a:r>
            <a:r>
              <a:rPr lang="de-DE" altLang="de-DE" sz="2400" dirty="0" smtClean="0"/>
              <a:t> 1813. </a:t>
            </a:r>
            <a:br>
              <a:rPr lang="de-DE" altLang="de-DE" sz="2400" dirty="0" smtClean="0"/>
            </a:br>
            <a:r>
              <a:rPr lang="ru-RU" altLang="de-DE" sz="2400" dirty="0" smtClean="0"/>
              <a:t>Русский Новый Завет в 1822 г.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de-DE" sz="2400" dirty="0" smtClean="0"/>
              <a:t>	Царь Николай</a:t>
            </a:r>
            <a:r>
              <a:rPr lang="de-DE" altLang="de-DE" sz="2400" dirty="0" smtClean="0"/>
              <a:t> I </a:t>
            </a:r>
            <a:r>
              <a:rPr lang="ru-RU" altLang="de-DE" sz="2400" dirty="0" smtClean="0"/>
              <a:t>в </a:t>
            </a:r>
            <a:r>
              <a:rPr lang="de-DE" altLang="de-DE" sz="2400" dirty="0" smtClean="0"/>
              <a:t>1826 </a:t>
            </a:r>
            <a:r>
              <a:rPr lang="ru-RU" altLang="de-DE" sz="2400" dirty="0" smtClean="0"/>
              <a:t>закрыл </a:t>
            </a:r>
            <a:r>
              <a:rPr lang="ru-RU" altLang="de-DE" sz="2400" dirty="0"/>
              <a:t>Библейское </a:t>
            </a:r>
            <a:r>
              <a:rPr lang="ru-RU" altLang="de-DE" sz="2400" dirty="0" smtClean="0"/>
              <a:t>общество</a:t>
            </a:r>
            <a:r>
              <a:rPr lang="de-DE" altLang="de-DE" sz="2400" dirty="0" smtClean="0"/>
              <a:t>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de-DE" sz="2400" b="1" dirty="0" smtClean="0"/>
              <a:t>Джон Мельвиль </a:t>
            </a:r>
            <a:r>
              <a:rPr lang="ru-RU" altLang="de-DE" sz="2400" dirty="0" smtClean="0"/>
              <a:t>(</a:t>
            </a:r>
            <a:r>
              <a:rPr lang="de-DE" altLang="de-DE" sz="2400" dirty="0" smtClean="0"/>
              <a:t>John Melville</a:t>
            </a:r>
            <a:r>
              <a:rPr lang="ru-RU" altLang="de-DE" sz="2400" dirty="0" smtClean="0"/>
              <a:t>)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>60 лет (с 1838 в Одессе), Форхгаммер с 1851 и </a:t>
            </a:r>
            <a:r>
              <a:rPr lang="ru-RU" altLang="de-DE" sz="2400" dirty="0" smtClean="0"/>
              <a:t>др.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>многие десятилетия трудились книгоношами по распространению Библий в России</a:t>
            </a:r>
            <a:r>
              <a:rPr lang="de-DE" altLang="de-DE" sz="2400" dirty="0" smtClean="0"/>
              <a:t>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de-DE" sz="2400" b="1" dirty="0" smtClean="0"/>
              <a:t>Чарльз Сперджен </a:t>
            </a:r>
            <a:r>
              <a:rPr lang="ru-RU" altLang="de-DE" sz="2400" dirty="0" smtClean="0"/>
              <a:t>(</a:t>
            </a:r>
            <a:r>
              <a:rPr lang="de-DE" altLang="de-DE" sz="2400" dirty="0" smtClean="0"/>
              <a:t>Charles </a:t>
            </a:r>
            <a:r>
              <a:rPr lang="de-DE" altLang="de-DE" sz="2400" dirty="0" err="1" smtClean="0"/>
              <a:t>Spurgeon</a:t>
            </a:r>
            <a:r>
              <a:rPr lang="de-DE" altLang="de-DE" sz="2400" dirty="0" smtClean="0"/>
              <a:t> 1834-1892) - </a:t>
            </a:r>
            <a:r>
              <a:rPr lang="ru-RU" altLang="de-DE" sz="2400" dirty="0" smtClean="0"/>
              <a:t>проповедник</a:t>
            </a:r>
            <a:r>
              <a:rPr lang="de-DE" altLang="de-DE" sz="2400" dirty="0" smtClean="0"/>
              <a:t> </a:t>
            </a:r>
            <a:r>
              <a:rPr lang="ru-RU" altLang="de-DE" sz="2400" dirty="0" smtClean="0"/>
              <a:t>пробуждения в Лондоне</a:t>
            </a:r>
            <a:endParaRPr lang="de-DE" altLang="de-DE" sz="2400" dirty="0" smtClean="0"/>
          </a:p>
        </p:txBody>
      </p:sp>
      <p:pic>
        <p:nvPicPr>
          <p:cNvPr id="434180" name="Picture 4" descr="11_John_Buny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341438"/>
            <a:ext cx="2284413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7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22114"/>
          </a:xfrm>
          <a:solidFill>
            <a:schemeClr val="accent1"/>
          </a:solidFill>
        </p:spPr>
        <p:txBody>
          <a:bodyPr/>
          <a:lstStyle/>
          <a:p>
            <a:r>
              <a:rPr lang="ru-RU" dirty="0" smtClean="0"/>
              <a:t>Переселенцы – колонисты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90872" y="1600200"/>
            <a:ext cx="8445624" cy="4709120"/>
          </a:xfrm>
        </p:spPr>
        <p:txBody>
          <a:bodyPr/>
          <a:lstStyle/>
          <a:p>
            <a:r>
              <a:rPr lang="ru-RU" sz="2800" dirty="0" smtClean="0"/>
              <a:t>Переселенцы-колонисты внесли в пробуждение больший вклад, </a:t>
            </a:r>
            <a:br>
              <a:rPr lang="ru-RU" sz="2800" dirty="0" smtClean="0"/>
            </a:br>
            <a:r>
              <a:rPr lang="ru-RU" sz="2800" dirty="0" smtClean="0"/>
              <a:t>чем все миссионерские усилия. </a:t>
            </a:r>
          </a:p>
          <a:p>
            <a:r>
              <a:rPr lang="ru-RU" sz="2800" dirty="0" smtClean="0"/>
              <a:t>Для этого переселенцам надо было прижиться в России </a:t>
            </a:r>
            <a:r>
              <a:rPr lang="ru-RU" sz="2800" dirty="0" smtClean="0"/>
              <a:t>(после многих десятилетий).</a:t>
            </a:r>
            <a:endParaRPr lang="ru-RU" sz="2800" dirty="0" smtClean="0"/>
          </a:p>
          <a:p>
            <a:r>
              <a:rPr lang="ru-RU" sz="2800" dirty="0" smtClean="0"/>
              <a:t>Еще более важно – им надо было самим </a:t>
            </a:r>
            <a:r>
              <a:rPr lang="ru-RU" sz="2800" b="1" dirty="0" smtClean="0"/>
              <a:t>пробудиться! 	</a:t>
            </a:r>
          </a:p>
          <a:p>
            <a:r>
              <a:rPr lang="ru-RU" sz="2800" dirty="0" smtClean="0"/>
              <a:t>У меннонитов </a:t>
            </a:r>
            <a:r>
              <a:rPr lang="ru-RU" sz="2800" dirty="0" smtClean="0"/>
              <a:t>первые </a:t>
            </a:r>
            <a:r>
              <a:rPr lang="ru-RU" sz="2800" dirty="0" smtClean="0"/>
              <a:t>70 </a:t>
            </a:r>
            <a:r>
              <a:rPr lang="ru-RU" sz="2800" dirty="0" smtClean="0"/>
              <a:t>лет </a:t>
            </a:r>
            <a:r>
              <a:rPr lang="ru-RU" sz="2800" dirty="0" smtClean="0"/>
              <a:t>были бесплодные в смысле миссии. 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5256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1735</Words>
  <Application>Microsoft Office PowerPoint</Application>
  <PresentationFormat>Bildschirmpräsentation (4:3)</PresentationFormat>
  <Paragraphs>447</Paragraphs>
  <Slides>56</Slides>
  <Notes>42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56</vt:i4>
      </vt:variant>
    </vt:vector>
  </HeadingPairs>
  <TitlesOfParts>
    <vt:vector size="66" baseType="lpstr">
      <vt:lpstr>Arial</vt:lpstr>
      <vt:lpstr>Arial Condensed Bold</vt:lpstr>
      <vt:lpstr>Arial Narrow</vt:lpstr>
      <vt:lpstr>Calibri</vt:lpstr>
      <vt:lpstr>Corbel</vt:lpstr>
      <vt:lpstr>PragmaticaCTT</vt:lpstr>
      <vt:lpstr>Rockwell</vt:lpstr>
      <vt:lpstr>Tahoma</vt:lpstr>
      <vt:lpstr>Wingdings</vt:lpstr>
      <vt:lpstr>Standarddesign</vt:lpstr>
      <vt:lpstr>Благодать пробуждения </vt:lpstr>
      <vt:lpstr>Презентация дополняет материал книг:</vt:lpstr>
      <vt:lpstr>Пробуждения в России и СССР</vt:lpstr>
      <vt:lpstr>Корни пробуждения в Российской империи </vt:lpstr>
      <vt:lpstr>Возникновение баптистских церквей </vt:lpstr>
      <vt:lpstr>Пиетизм</vt:lpstr>
      <vt:lpstr>Немецкие пиетисты</vt:lpstr>
      <vt:lpstr>Британские движения пробуждения The Awakening in Great Britain </vt:lpstr>
      <vt:lpstr>Переселенцы – колонисты </vt:lpstr>
      <vt:lpstr>PowerPoint-Präsentation</vt:lpstr>
      <vt:lpstr>Подготовка переселения меннонитов в Россию</vt:lpstr>
      <vt:lpstr>Переселение меннонитов в Россию</vt:lpstr>
      <vt:lpstr>PowerPoint-Präsentation</vt:lpstr>
      <vt:lpstr>PowerPoint-Präsentation</vt:lpstr>
      <vt:lpstr>PowerPoint-Präsentation</vt:lpstr>
      <vt:lpstr>PowerPoint-Präsentation</vt:lpstr>
      <vt:lpstr>Пастор Эдуард Вюст Pfarrer Eduard Wüst</vt:lpstr>
      <vt:lpstr>Баптисты Германии</vt:lpstr>
      <vt:lpstr>Немецкие баптисты в России</vt:lpstr>
      <vt:lpstr>Посвятили жизнь для евангелизации России</vt:lpstr>
      <vt:lpstr>Британское движение братьев</vt:lpstr>
      <vt:lpstr>Общее пробуждение  в Российской империи 19 в.</vt:lpstr>
      <vt:lpstr>PowerPoint-Präsentation</vt:lpstr>
      <vt:lpstr>Пробуждения в России и СССР</vt:lpstr>
      <vt:lpstr>PowerPoint-Präsentation</vt:lpstr>
      <vt:lpstr>История пробуждения  среди меннонитов на Молочной</vt:lpstr>
      <vt:lpstr>Факторы пробуждения среди меннонитов (по P.M. Friesen и A.H. Unruh):</vt:lpstr>
      <vt:lpstr>Отцы-основатели МБО (1860)</vt:lpstr>
      <vt:lpstr>Признаки пробуждения 155 лет назад – сужение или расширение пути?</vt:lpstr>
      <vt:lpstr>Крещение погружением следует только после обращения и достижения зрелости (крещение погружением – первый раз в сент. 1860) </vt:lpstr>
      <vt:lpstr>PowerPoint-Präsentation</vt:lpstr>
      <vt:lpstr>PowerPoint-Präsentation</vt:lpstr>
      <vt:lpstr>PowerPoint-Präsentation</vt:lpstr>
      <vt:lpstr>Мартин Кальвейт 1833-1918</vt:lpstr>
      <vt:lpstr>Первые баптисты на Украине</vt:lpstr>
      <vt:lpstr>Труд среди немецких  и русских баптистов</vt:lpstr>
      <vt:lpstr>Образование первых общин в Южной Украине</vt:lpstr>
      <vt:lpstr>Что же вошло в первое вероисповедание братства?</vt:lpstr>
      <vt:lpstr>В первом вероисповедании много длинных отрывков из Св. Писания</vt:lpstr>
      <vt:lpstr>Труд среди русских братьев</vt:lpstr>
      <vt:lpstr>PowerPoint-Präsentation</vt:lpstr>
      <vt:lpstr>1882 конференция братских меннонитов с участием русских братьев</vt:lpstr>
      <vt:lpstr>Cотрудничество общин в формате братства</vt:lpstr>
      <vt:lpstr>Труд среди русских братьев</vt:lpstr>
      <vt:lpstr>PowerPoint-Präsentation</vt:lpstr>
      <vt:lpstr>Труд среди немецких  и русских баптистов</vt:lpstr>
      <vt:lpstr>PowerPoint-Präsentation</vt:lpstr>
      <vt:lpstr>PowerPoint-Präsentation</vt:lpstr>
      <vt:lpstr>Гонения при Победоносцеве (1884-1904)</vt:lpstr>
      <vt:lpstr>PowerPoint-Präsentation</vt:lpstr>
      <vt:lpstr>Пресвитер и мученик Яков Гергард. Винс</vt:lpstr>
      <vt:lpstr>PowerPoint-Präsentation</vt:lpstr>
      <vt:lpstr>Праздники песни (Sängerfest) в Рюкенау  (новая форма евангелизации)</vt:lpstr>
      <vt:lpstr>Исповедания веры МБО</vt:lpstr>
      <vt:lpstr>Характер важнейших событий  в истории пробуждения в России</vt:lpstr>
      <vt:lpstr>Этапы истории  евангельского движения  в Российской империи</vt:lpstr>
    </vt:vector>
  </TitlesOfParts>
  <Company>Viktor Fast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Grundzüge der Geschichte  der Mennoniten-Brüdergemeinden  im Lande der Entstehung – im Russischen Reich,  der Sowjetunion  und den Nachfolgestaaten</dc:title>
  <dc:creator>Viktor</dc:creator>
  <cp:lastModifiedBy>Viktor Fast</cp:lastModifiedBy>
  <cp:revision>164</cp:revision>
  <dcterms:created xsi:type="dcterms:W3CDTF">2010-05-08T13:30:30Z</dcterms:created>
  <dcterms:modified xsi:type="dcterms:W3CDTF">2017-08-18T06:58:39Z</dcterms:modified>
</cp:coreProperties>
</file>